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 id="2147483653" r:id="rId2"/>
  </p:sldMasterIdLst>
  <p:notesMasterIdLst>
    <p:notesMasterId r:id="rId36"/>
  </p:notesMasterIdLst>
  <p:handoutMasterIdLst>
    <p:handoutMasterId r:id="rId37"/>
  </p:handoutMasterIdLst>
  <p:sldIdLst>
    <p:sldId id="256" r:id="rId3"/>
    <p:sldId id="495" r:id="rId4"/>
    <p:sldId id="337" r:id="rId5"/>
    <p:sldId id="359" r:id="rId6"/>
    <p:sldId id="362" r:id="rId7"/>
    <p:sldId id="446" r:id="rId8"/>
    <p:sldId id="448" r:id="rId9"/>
    <p:sldId id="439" r:id="rId10"/>
    <p:sldId id="444" r:id="rId11"/>
    <p:sldId id="436" r:id="rId12"/>
    <p:sldId id="449" r:id="rId13"/>
    <p:sldId id="450" r:id="rId14"/>
    <p:sldId id="454" r:id="rId15"/>
    <p:sldId id="458" r:id="rId16"/>
    <p:sldId id="455" r:id="rId17"/>
    <p:sldId id="456" r:id="rId18"/>
    <p:sldId id="480" r:id="rId19"/>
    <p:sldId id="483" r:id="rId20"/>
    <p:sldId id="481" r:id="rId21"/>
    <p:sldId id="482" r:id="rId22"/>
    <p:sldId id="486" r:id="rId23"/>
    <p:sldId id="485" r:id="rId24"/>
    <p:sldId id="464" r:id="rId25"/>
    <p:sldId id="459" r:id="rId26"/>
    <p:sldId id="487" r:id="rId27"/>
    <p:sldId id="488" r:id="rId28"/>
    <p:sldId id="489" r:id="rId29"/>
    <p:sldId id="490" r:id="rId30"/>
    <p:sldId id="491" r:id="rId31"/>
    <p:sldId id="492" r:id="rId32"/>
    <p:sldId id="469" r:id="rId33"/>
    <p:sldId id="494" r:id="rId34"/>
    <p:sldId id="496" r:id="rId35"/>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clrMru>
    <a:srgbClr val="FF2600"/>
    <a:srgbClr val="FFBE65"/>
    <a:srgbClr val="FFEB9F"/>
    <a:srgbClr val="FFFF86"/>
    <a:srgbClr val="FFBE2A"/>
    <a:srgbClr val="EF4CF3"/>
    <a:srgbClr val="F5A4DD"/>
    <a:srgbClr val="FFDC9C"/>
    <a:srgbClr val="FFE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1"/>
    <p:restoredTop sz="82381" autoAdjust="0"/>
  </p:normalViewPr>
  <p:slideViewPr>
    <p:cSldViewPr snapToGrid="0">
      <p:cViewPr>
        <p:scale>
          <a:sx n="92" d="100"/>
          <a:sy n="92" d="100"/>
        </p:scale>
        <p:origin x="-896" y="-40"/>
      </p:cViewPr>
      <p:guideLst>
        <p:guide orient="horz" pos="2160"/>
        <p:guide pos="2880"/>
      </p:guideLst>
    </p:cSldViewPr>
  </p:slideViewPr>
  <p:outlineViewPr>
    <p:cViewPr>
      <p:scale>
        <a:sx n="33" d="100"/>
        <a:sy n="33" d="100"/>
      </p:scale>
      <p:origin x="0" y="-4416"/>
    </p:cViewPr>
  </p:outlineViewPr>
  <p:notesTextViewPr>
    <p:cViewPr>
      <p:scale>
        <a:sx n="1" d="1"/>
        <a:sy n="1" d="1"/>
      </p:scale>
      <p:origin x="0" y="0"/>
    </p:cViewPr>
  </p:notesTextViewPr>
  <p:sorterViewPr>
    <p:cViewPr>
      <p:scale>
        <a:sx n="175" d="100"/>
        <a:sy n="175" d="100"/>
      </p:scale>
      <p:origin x="0" y="2198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536757-B732-E147-94C8-262C8018599E}" type="datetimeFigureOut">
              <a:rPr lang="en-US" smtClean="0"/>
              <a:t>3/15/17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1AFB7D3-E38E-FC45-8EF7-4C7A393457AD}"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AC6392-3045-5945-977B-94A3336FB6F9}" type="datetimeFigureOut">
              <a:rPr lang="en-US" smtClean="0"/>
              <a:t>3/15/17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C9126-A3E9-7E48-8AE1-8D945B17E522}"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endParaRPr lang="en-US" dirty="0" smtClean="0"/>
          </a:p>
          <a:p>
            <a:r>
              <a:rPr lang="en-US" dirty="0" smtClean="0"/>
              <a:t>Introduce yourself</a:t>
            </a:r>
          </a:p>
          <a:p>
            <a:endParaRPr lang="en-US" dirty="0" smtClean="0"/>
          </a:p>
          <a:p>
            <a:r>
              <a:rPr lang="en-US" dirty="0" smtClean="0"/>
              <a:t>Explain that there is a parking lot. If there are any questions, they are more than welcome</a:t>
            </a:r>
            <a:r>
              <a:rPr lang="en-US" baseline="0" dirty="0" smtClean="0"/>
              <a:t> to write it on a post it and place it on the parking lot.  </a:t>
            </a:r>
            <a:endParaRPr lang="en-US" dirty="0" smtClean="0"/>
          </a:p>
          <a:p>
            <a:endParaRPr lang="en-US" dirty="0"/>
          </a:p>
        </p:txBody>
      </p:sp>
      <p:sp>
        <p:nvSpPr>
          <p:cNvPr id="4" name="Slide Number Placeholder 3"/>
          <p:cNvSpPr>
            <a:spLocks noGrp="1"/>
          </p:cNvSpPr>
          <p:nvPr>
            <p:ph type="sldNum" sz="quarter" idx="10"/>
          </p:nvPr>
        </p:nvSpPr>
        <p:spPr/>
        <p:txBody>
          <a:bodyPr/>
          <a:lstStyle/>
          <a:p>
            <a:fld id="{721C9126-A3E9-7E48-8AE1-8D945B17E522}" type="slidenum">
              <a:rPr lang="en-US" smtClean="0"/>
              <a:t>1</a:t>
            </a:fld>
            <a:endParaRPr lang="en-US"/>
          </a:p>
        </p:txBody>
      </p:sp>
    </p:spTree>
    <p:extLst>
      <p:ext uri="{BB962C8B-B14F-4D97-AF65-F5344CB8AC3E}">
        <p14:creationId xmlns:p14="http://schemas.microsoft.com/office/powerpoint/2010/main" val="543053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minutes</a:t>
            </a:r>
          </a:p>
          <a:p>
            <a:endParaRPr lang="en-US" b="1" dirty="0" smtClean="0"/>
          </a:p>
          <a:p>
            <a:r>
              <a:rPr lang="en-US" b="1" dirty="0" smtClean="0"/>
              <a:t>Say</a:t>
            </a:r>
            <a:r>
              <a:rPr lang="en-US" dirty="0" smtClean="0"/>
              <a:t>:</a:t>
            </a:r>
            <a:r>
              <a:rPr lang="en-US" baseline="0" dirty="0" smtClean="0"/>
              <a:t> </a:t>
            </a:r>
            <a:r>
              <a:rPr lang="en-US" dirty="0" smtClean="0"/>
              <a:t>You </a:t>
            </a:r>
            <a:r>
              <a:rPr lang="en-US" baseline="0" dirty="0" smtClean="0"/>
              <a:t>have already received your monthly reclassification reports and have looked at your current progress towards the 22% goal.  This reclassification report  captures all the students reclassified with 2</a:t>
            </a:r>
            <a:r>
              <a:rPr lang="en-US" baseline="30000" dirty="0" smtClean="0"/>
              <a:t>nd</a:t>
            </a:r>
            <a:r>
              <a:rPr lang="en-US" baseline="0" dirty="0" smtClean="0"/>
              <a:t> reporting period grades.  We know there have been some adjustments to some of the numbers in the report which impacts the RFEP Target Number and therefore our Reclassification Ongoing Rates.  To review:</a:t>
            </a:r>
          </a:p>
          <a:p>
            <a:endParaRPr lang="en-US" baseline="0" dirty="0" smtClean="0"/>
          </a:p>
          <a:p>
            <a:r>
              <a:rPr lang="en-US" baseline="0" dirty="0" smtClean="0"/>
              <a:t>Click animation and read the arrow</a:t>
            </a:r>
          </a:p>
          <a:p>
            <a:r>
              <a:rPr lang="en-US" baseline="0" dirty="0" smtClean="0"/>
              <a:t>Click animation and read the arrow</a:t>
            </a:r>
          </a:p>
          <a:p>
            <a:r>
              <a:rPr lang="en-US" baseline="0" dirty="0" smtClean="0"/>
              <a:t>Click animation and read the arrow</a:t>
            </a:r>
            <a:endParaRPr lang="en-US" dirty="0"/>
          </a:p>
        </p:txBody>
      </p:sp>
      <p:sp>
        <p:nvSpPr>
          <p:cNvPr id="4" name="Slide Number Placeholder 3"/>
          <p:cNvSpPr>
            <a:spLocks noGrp="1"/>
          </p:cNvSpPr>
          <p:nvPr>
            <p:ph type="sldNum" sz="quarter" idx="10"/>
          </p:nvPr>
        </p:nvSpPr>
        <p:spPr/>
        <p:txBody>
          <a:bodyPr/>
          <a:lstStyle/>
          <a:p>
            <a:fld id="{721C9126-A3E9-7E48-8AE1-8D945B17E522}" type="slidenum">
              <a:rPr lang="en-US" smtClean="0"/>
              <a:t>10</a:t>
            </a:fld>
            <a:endParaRPr lang="en-US"/>
          </a:p>
        </p:txBody>
      </p:sp>
    </p:spTree>
    <p:extLst>
      <p:ext uri="{BB962C8B-B14F-4D97-AF65-F5344CB8AC3E}">
        <p14:creationId xmlns:p14="http://schemas.microsoft.com/office/powerpoint/2010/main" val="1284123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21C9126-A3E9-7E48-8AE1-8D945B17E522}" type="slidenum">
              <a:rPr lang="en-US" smtClean="0"/>
              <a:t>11</a:t>
            </a:fld>
            <a:endParaRPr lang="en-US"/>
          </a:p>
        </p:txBody>
      </p:sp>
    </p:spTree>
    <p:extLst>
      <p:ext uri="{BB962C8B-B14F-4D97-AF65-F5344CB8AC3E}">
        <p14:creationId xmlns:p14="http://schemas.microsoft.com/office/powerpoint/2010/main" val="1949259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smtClean="0">
              <a:latin typeface="Times New Roman" charset="0"/>
              <a:cs typeface="Times New Roman" charset="0"/>
            </a:endParaRPr>
          </a:p>
          <a:p>
            <a:r>
              <a:rPr lang="en-US" dirty="0" smtClean="0">
                <a:latin typeface="Times New Roman" charset="0"/>
                <a:cs typeface="Times New Roman" charset="0"/>
              </a:rPr>
              <a:t>30</a:t>
            </a:r>
            <a:r>
              <a:rPr lang="en-US" baseline="0" dirty="0" smtClean="0">
                <a:latin typeface="Times New Roman" charset="0"/>
                <a:cs typeface="Times New Roman" charset="0"/>
              </a:rPr>
              <a:t> seconds</a:t>
            </a:r>
          </a:p>
          <a:p>
            <a:endParaRPr lang="en-US" baseline="0" dirty="0" smtClean="0">
              <a:latin typeface="Times New Roman" charset="0"/>
              <a:cs typeface="Times New Roman" charset="0"/>
            </a:endParaRPr>
          </a:p>
          <a:p>
            <a:r>
              <a:rPr lang="en-US" dirty="0" smtClean="0">
                <a:latin typeface="Times New Roman" charset="0"/>
                <a:cs typeface="Times New Roman" charset="0"/>
              </a:rPr>
              <a:t>Knowing</a:t>
            </a:r>
            <a:r>
              <a:rPr lang="en-US" baseline="0" dirty="0" smtClean="0">
                <a:latin typeface="Times New Roman" charset="0"/>
                <a:cs typeface="Times New Roman" charset="0"/>
              </a:rPr>
              <a:t> that we impact student achievement through quality first instruction, we have an opportunity today to delve into the practices we want to observe as teachers support language development with the use of the Start Smart 2.0 resources.</a:t>
            </a:r>
            <a:endParaRPr lang="en-US" dirty="0" smtClean="0">
              <a:latin typeface="Times New Roman" charset="0"/>
              <a:cs typeface="Times New Roman" charset="0"/>
            </a:endParaRPr>
          </a:p>
        </p:txBody>
      </p:sp>
    </p:spTree>
    <p:extLst>
      <p:ext uri="{BB962C8B-B14F-4D97-AF65-F5344CB8AC3E}">
        <p14:creationId xmlns:p14="http://schemas.microsoft.com/office/powerpoint/2010/main" val="744834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Give</a:t>
            </a:r>
            <a:r>
              <a:rPr lang="en-US" baseline="0" dirty="0" smtClean="0"/>
              <a:t> participants around 2 minutes to scan the tables of contents and introduction with key questions in mind.  After you have given them this time, click the animation for the Give One, Get One icon and tell them that we will use this protocol to capture some of the skills and practices we noticed and to share them with others.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762327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a:t>
            </a:r>
            <a:r>
              <a:rPr lang="en-US" baseline="0" dirty="0" smtClean="0"/>
              <a:t> minutes</a:t>
            </a:r>
          </a:p>
          <a:p>
            <a:endParaRPr lang="en-US" dirty="0" smtClean="0"/>
          </a:p>
          <a:p>
            <a:r>
              <a:rPr lang="en-US" dirty="0" smtClean="0"/>
              <a:t>Ask</a:t>
            </a:r>
            <a:r>
              <a:rPr lang="en-US" baseline="0" dirty="0" smtClean="0"/>
              <a:t> the principals to write down three ideas about skills students will develop and practices that teachers will use in the section in the first column “My 3 Ideas”</a:t>
            </a:r>
          </a:p>
          <a:p>
            <a:endParaRPr lang="en-US" baseline="0" dirty="0" smtClean="0"/>
          </a:p>
          <a:p>
            <a:r>
              <a:rPr lang="en-US" baseline="0" dirty="0" smtClean="0"/>
              <a:t>Explain the protocol.</a:t>
            </a:r>
          </a:p>
          <a:p>
            <a:endParaRPr lang="en-US" baseline="0" dirty="0" smtClean="0"/>
          </a:p>
          <a:p>
            <a:r>
              <a:rPr lang="en-US" baseline="0" dirty="0" smtClean="0"/>
              <a:t>They will get up and find a partner from a different table.</a:t>
            </a:r>
          </a:p>
          <a:p>
            <a:r>
              <a:rPr lang="en-US" baseline="0" dirty="0" smtClean="0"/>
              <a:t>They will each share their first idea and then after sharing and listening attentively, they will write down their partner’s idea.</a:t>
            </a:r>
          </a:p>
          <a:p>
            <a:r>
              <a:rPr lang="en-US" baseline="0" dirty="0" smtClean="0"/>
              <a:t>You will bring everyone together with the hand signal to prepare for finding the second partner to exchange idea number two and again for the third exchange.</a:t>
            </a:r>
          </a:p>
          <a:p>
            <a:endParaRPr lang="en-US" baseline="0" dirty="0" smtClean="0"/>
          </a:p>
          <a:p>
            <a:r>
              <a:rPr lang="en-US" baseline="0" dirty="0" smtClean="0"/>
              <a:t>When you are finished have three people share out about something principals should observe during instruction using Start Smart 2.0.</a:t>
            </a:r>
          </a:p>
        </p:txBody>
      </p:sp>
      <p:sp>
        <p:nvSpPr>
          <p:cNvPr id="4" name="Slide Number Placeholder 3"/>
          <p:cNvSpPr>
            <a:spLocks noGrp="1"/>
          </p:cNvSpPr>
          <p:nvPr>
            <p:ph type="sldNum" sz="quarter" idx="10"/>
          </p:nvPr>
        </p:nvSpPr>
        <p:spPr/>
        <p:txBody>
          <a:bodyPr/>
          <a:lstStyle/>
          <a:p>
            <a:fld id="{721C9126-A3E9-7E48-8AE1-8D945B17E522}" type="slidenum">
              <a:rPr lang="en-US" smtClean="0"/>
              <a:t>14</a:t>
            </a:fld>
            <a:endParaRPr lang="en-US"/>
          </a:p>
        </p:txBody>
      </p:sp>
    </p:spTree>
    <p:extLst>
      <p:ext uri="{BB962C8B-B14F-4D97-AF65-F5344CB8AC3E}">
        <p14:creationId xmlns:p14="http://schemas.microsoft.com/office/powerpoint/2010/main" val="1047452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4</a:t>
            </a:r>
            <a:r>
              <a:rPr lang="en-US" baseline="0" dirty="0" smtClean="0"/>
              <a:t> </a:t>
            </a:r>
            <a:r>
              <a:rPr lang="en-US" dirty="0" smtClean="0"/>
              <a:t>minutes</a:t>
            </a:r>
          </a:p>
          <a:p>
            <a:endParaRPr lang="en-US" dirty="0" smtClean="0"/>
          </a:p>
          <a:p>
            <a:r>
              <a:rPr lang="en-US" dirty="0" smtClean="0"/>
              <a:t>Give your participants 2</a:t>
            </a:r>
            <a:r>
              <a:rPr lang="en-US" baseline="0" dirty="0" smtClean="0"/>
              <a:t> minutes to look over the outline, 1 minute to discuss with their partner their </a:t>
            </a:r>
            <a:r>
              <a:rPr lang="en-US" baseline="0" dirty="0" err="1" smtClean="0"/>
              <a:t>noticings</a:t>
            </a:r>
            <a:r>
              <a:rPr lang="en-US" baseline="0" dirty="0" smtClean="0"/>
              <a:t> and wonderings and 1 minute for a share out.</a:t>
            </a:r>
          </a:p>
          <a:p>
            <a:endParaRPr lang="en-US" baseline="0" dirty="0" smtClean="0"/>
          </a:p>
        </p:txBody>
      </p:sp>
    </p:spTree>
    <p:extLst>
      <p:ext uri="{BB962C8B-B14F-4D97-AF65-F5344CB8AC3E}">
        <p14:creationId xmlns:p14="http://schemas.microsoft.com/office/powerpoint/2010/main" val="684015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5 minutes</a:t>
            </a:r>
          </a:p>
          <a:p>
            <a:endParaRPr lang="en-US" dirty="0" smtClean="0"/>
          </a:p>
          <a:p>
            <a:r>
              <a:rPr lang="en-US" dirty="0" smtClean="0"/>
              <a:t>Give your participants 2</a:t>
            </a:r>
            <a:r>
              <a:rPr lang="en-US" baseline="0" dirty="0" smtClean="0"/>
              <a:t> minutes to look over the outline, 1 minute to discuss with their partner their </a:t>
            </a:r>
            <a:r>
              <a:rPr lang="en-US" baseline="0" dirty="0" err="1" smtClean="0"/>
              <a:t>noticings</a:t>
            </a:r>
            <a:r>
              <a:rPr lang="en-US" baseline="0" dirty="0" smtClean="0"/>
              <a:t> and wonderings and 1 minute for a share out.</a:t>
            </a:r>
            <a:endParaRPr lang="en-US" dirty="0" smtClean="0"/>
          </a:p>
          <a:p>
            <a:endParaRPr lang="en-US" dirty="0" smtClean="0"/>
          </a:p>
          <a:p>
            <a:r>
              <a:rPr lang="en-US" dirty="0" smtClean="0"/>
              <a:t>Pages</a:t>
            </a:r>
            <a:r>
              <a:rPr lang="en-US" baseline="0" dirty="0" smtClean="0"/>
              <a:t> 2, 3 and 4 have the same layout.  Participants should identify there is a pattern within the unit the only thing that changes on pages 2,3, and 4 are the skill taught.   Surface this pattern if it is not noticed.</a:t>
            </a:r>
          </a:p>
          <a:p>
            <a:endParaRPr lang="en-US" baseline="0" dirty="0" smtClean="0"/>
          </a:p>
          <a:p>
            <a:r>
              <a:rPr lang="en-US" baseline="0" dirty="0" smtClean="0"/>
              <a:t>1 minute to share “reminder”</a:t>
            </a:r>
            <a:endParaRPr lang="en-US" dirty="0"/>
          </a:p>
        </p:txBody>
      </p:sp>
    </p:spTree>
    <p:extLst>
      <p:ext uri="{BB962C8B-B14F-4D97-AF65-F5344CB8AC3E}">
        <p14:creationId xmlns:p14="http://schemas.microsoft.com/office/powerpoint/2010/main" val="762327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30 seconds</a:t>
            </a:r>
          </a:p>
          <a:p>
            <a:endParaRPr lang="en-US" dirty="0" smtClean="0"/>
          </a:p>
          <a:p>
            <a:r>
              <a:rPr lang="en-US" dirty="0" smtClean="0"/>
              <a:t>We are now going to spend sometime looking</a:t>
            </a:r>
            <a:r>
              <a:rPr lang="en-US" baseline="0" dirty="0" smtClean="0"/>
              <a:t> at the formative assessment opportunities built into the Start Smart 2.0 lessons.</a:t>
            </a:r>
          </a:p>
          <a:p>
            <a:endParaRPr lang="en-US" dirty="0"/>
          </a:p>
        </p:txBody>
      </p:sp>
    </p:spTree>
    <p:extLst>
      <p:ext uri="{BB962C8B-B14F-4D97-AF65-F5344CB8AC3E}">
        <p14:creationId xmlns:p14="http://schemas.microsoft.com/office/powerpoint/2010/main" val="1599121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endParaRPr lang="en-US" dirty="0" smtClean="0"/>
          </a:p>
          <a:p>
            <a:r>
              <a:rPr lang="en-US" dirty="0" smtClean="0"/>
              <a:t>Read</a:t>
            </a:r>
            <a:r>
              <a:rPr lang="en-US" baseline="0" dirty="0" smtClean="0"/>
              <a:t> what formative assessment is and what it is not.</a:t>
            </a:r>
            <a:endParaRPr lang="en-US" dirty="0"/>
          </a:p>
        </p:txBody>
      </p:sp>
      <p:sp>
        <p:nvSpPr>
          <p:cNvPr id="4" name="Slide Number Placeholder 3"/>
          <p:cNvSpPr>
            <a:spLocks noGrp="1"/>
          </p:cNvSpPr>
          <p:nvPr>
            <p:ph type="sldNum" sz="quarter" idx="10"/>
          </p:nvPr>
        </p:nvSpPr>
        <p:spPr/>
        <p:txBody>
          <a:bodyPr/>
          <a:lstStyle/>
          <a:p>
            <a:fld id="{721C9126-A3E9-7E48-8AE1-8D945B17E522}" type="slidenum">
              <a:rPr lang="en-US" smtClean="0"/>
              <a:t>18</a:t>
            </a:fld>
            <a:endParaRPr lang="en-US"/>
          </a:p>
        </p:txBody>
      </p:sp>
    </p:spTree>
    <p:extLst>
      <p:ext uri="{BB962C8B-B14F-4D97-AF65-F5344CB8AC3E}">
        <p14:creationId xmlns:p14="http://schemas.microsoft.com/office/powerpoint/2010/main" val="4006824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0" dirty="0" smtClean="0"/>
              <a:t> minutes</a:t>
            </a:r>
          </a:p>
          <a:p>
            <a:endParaRPr lang="en-US" baseline="0" dirty="0" smtClean="0"/>
          </a:p>
          <a:p>
            <a:r>
              <a:rPr lang="en-US" baseline="0" dirty="0" smtClean="0"/>
              <a:t>Explain that there are 4 formative assessment tools used during Start Smart 2.0 to gather data regarding students and to guide instructional decisions.</a:t>
            </a:r>
          </a:p>
          <a:p>
            <a:endParaRPr lang="en-US" baseline="0" dirty="0" smtClean="0"/>
          </a:p>
          <a:p>
            <a:r>
              <a:rPr lang="en-US" baseline="0" dirty="0" smtClean="0"/>
              <a:t>Read the slide to give a very brief overview of the 4 assessments.</a:t>
            </a:r>
          </a:p>
          <a:p>
            <a:endParaRPr lang="en-US" baseline="0" dirty="0" smtClean="0"/>
          </a:p>
          <a:p>
            <a:r>
              <a:rPr lang="en-US" baseline="0" dirty="0" smtClean="0"/>
              <a:t>Although not on the slide, please talk about the fact that the SPF 1.0 and 2.0 gather information about a conversation between two students while the OOAT and WOAT are individual formative assessments.</a:t>
            </a:r>
            <a:endParaRPr lang="en-US" dirty="0"/>
          </a:p>
        </p:txBody>
      </p:sp>
      <p:sp>
        <p:nvSpPr>
          <p:cNvPr id="4" name="Slide Number Placeholder 3"/>
          <p:cNvSpPr>
            <a:spLocks noGrp="1"/>
          </p:cNvSpPr>
          <p:nvPr>
            <p:ph type="sldNum" sz="quarter" idx="10"/>
          </p:nvPr>
        </p:nvSpPr>
        <p:spPr/>
        <p:txBody>
          <a:bodyPr/>
          <a:lstStyle/>
          <a:p>
            <a:fld id="{721C9126-A3E9-7E48-8AE1-8D945B17E522}" type="slidenum">
              <a:rPr lang="en-US" smtClean="0"/>
              <a:t>19</a:t>
            </a:fld>
            <a:endParaRPr lang="en-US"/>
          </a:p>
        </p:txBody>
      </p:sp>
    </p:spTree>
    <p:extLst>
      <p:ext uri="{BB962C8B-B14F-4D97-AF65-F5344CB8AC3E}">
        <p14:creationId xmlns:p14="http://schemas.microsoft.com/office/powerpoint/2010/main" val="2665249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Times New Roman" charset="0"/>
                <a:cs typeface="Times New Roman" charset="0"/>
              </a:rPr>
              <a:t>13 minutes for Introduction</a:t>
            </a:r>
            <a:r>
              <a:rPr lang="en-US" sz="1200" b="1" baseline="0" dirty="0">
                <a:latin typeface="Times New Roman" charset="0"/>
                <a:cs typeface="Times New Roman" charset="0"/>
              </a:rPr>
              <a:t> (Slides 1 – 9)</a:t>
            </a:r>
          </a:p>
          <a:p>
            <a:endParaRPr lang="en-US" dirty="0">
              <a:latin typeface="Calibri" charset="0"/>
            </a:endParaRPr>
          </a:p>
          <a:p>
            <a:r>
              <a:rPr lang="en-US" dirty="0">
                <a:latin typeface="Calibri" charset="0"/>
              </a:rPr>
              <a:t>1 minute</a:t>
            </a:r>
          </a:p>
          <a:p>
            <a:endParaRPr lang="en-US" dirty="0">
              <a:latin typeface="Calibri" charset="0"/>
            </a:endParaRPr>
          </a:p>
          <a:p>
            <a:r>
              <a:rPr lang="en-US" dirty="0">
                <a:latin typeface="Calibri" charset="0"/>
              </a:rPr>
              <a:t>These are our learning outcomes for today.</a:t>
            </a:r>
          </a:p>
          <a:p>
            <a:endParaRPr lang="en-US" dirty="0">
              <a:latin typeface="Calibri" charset="0"/>
            </a:endParaRPr>
          </a:p>
          <a:p>
            <a:r>
              <a:rPr lang="en-US" u="sng" dirty="0">
                <a:latin typeface="Calibri" charset="0"/>
              </a:rPr>
              <a:t>Click on animation</a:t>
            </a:r>
            <a:r>
              <a:rPr lang="en-US" dirty="0">
                <a:latin typeface="Calibri" charset="0"/>
              </a:rPr>
              <a:t>:</a:t>
            </a:r>
          </a:p>
          <a:p>
            <a:r>
              <a:rPr lang="en-US" dirty="0">
                <a:latin typeface="Calibri" charset="0"/>
              </a:rPr>
              <a:t>Have volunteer participants read </a:t>
            </a:r>
            <a:r>
              <a:rPr lang="en-US" dirty="0" smtClean="0">
                <a:latin typeface="Calibri" charset="0"/>
              </a:rPr>
              <a:t>each out</a:t>
            </a:r>
            <a:r>
              <a:rPr lang="en-US" baseline="0" dirty="0" smtClean="0">
                <a:latin typeface="Calibri" charset="0"/>
              </a:rPr>
              <a:t>come.</a:t>
            </a:r>
            <a:endParaRPr lang="en-US" dirty="0">
              <a:latin typeface="Calibri" charset="0"/>
            </a:endParaRPr>
          </a:p>
          <a:p>
            <a:endParaRPr lang="en-US" dirty="0"/>
          </a:p>
        </p:txBody>
      </p:sp>
    </p:spTree>
    <p:extLst>
      <p:ext uri="{BB962C8B-B14F-4D97-AF65-F5344CB8AC3E}">
        <p14:creationId xmlns:p14="http://schemas.microsoft.com/office/powerpoint/2010/main" val="999240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minutes</a:t>
            </a:r>
          </a:p>
          <a:p>
            <a:endParaRPr lang="en-US" dirty="0" smtClean="0"/>
          </a:p>
          <a:p>
            <a:r>
              <a:rPr lang="en-US" dirty="0" smtClean="0"/>
              <a:t>Follow</a:t>
            </a:r>
            <a:r>
              <a:rPr lang="en-US" baseline="0" dirty="0" smtClean="0"/>
              <a:t> protocol through animations.</a:t>
            </a:r>
          </a:p>
          <a:p>
            <a:endParaRPr lang="en-US" baseline="0" dirty="0" smtClean="0"/>
          </a:p>
          <a:p>
            <a:r>
              <a:rPr lang="en-US" baseline="0" dirty="0" smtClean="0"/>
              <a:t>90 seconds for them to read the rubric scores.</a:t>
            </a:r>
          </a:p>
          <a:p>
            <a:r>
              <a:rPr lang="en-US" baseline="0" dirty="0" smtClean="0"/>
              <a:t>1 minute for each to them to share in their quad (4 minutes total)</a:t>
            </a:r>
          </a:p>
          <a:p>
            <a:endParaRPr lang="en-US" baseline="0" dirty="0" smtClean="0"/>
          </a:p>
          <a:p>
            <a:r>
              <a:rPr lang="en-US" baseline="0" dirty="0" smtClean="0"/>
              <a:t>1 minute to have 2 participants share out.</a:t>
            </a:r>
          </a:p>
        </p:txBody>
      </p:sp>
      <p:sp>
        <p:nvSpPr>
          <p:cNvPr id="4" name="Slide Number Placeholder 3"/>
          <p:cNvSpPr>
            <a:spLocks noGrp="1"/>
          </p:cNvSpPr>
          <p:nvPr>
            <p:ph type="sldNum" sz="quarter" idx="10"/>
          </p:nvPr>
        </p:nvSpPr>
        <p:spPr/>
        <p:txBody>
          <a:bodyPr/>
          <a:lstStyle/>
          <a:p>
            <a:fld id="{721C9126-A3E9-7E48-8AE1-8D945B17E522}" type="slidenum">
              <a:rPr lang="en-US" smtClean="0"/>
              <a:t>20</a:t>
            </a:fld>
            <a:endParaRPr lang="en-US"/>
          </a:p>
        </p:txBody>
      </p:sp>
    </p:spTree>
    <p:extLst>
      <p:ext uri="{BB962C8B-B14F-4D97-AF65-F5344CB8AC3E}">
        <p14:creationId xmlns:p14="http://schemas.microsoft.com/office/powerpoint/2010/main" val="1239478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endParaRPr lang="en-US" dirty="0" smtClean="0"/>
          </a:p>
          <a:p>
            <a:r>
              <a:rPr lang="en-US" dirty="0" smtClean="0"/>
              <a:t>Use</a:t>
            </a:r>
            <a:r>
              <a:rPr lang="en-US" baseline="0" dirty="0" smtClean="0"/>
              <a:t> animations to share when formative assessments occur.</a:t>
            </a:r>
            <a:endParaRPr lang="en-US" dirty="0"/>
          </a:p>
        </p:txBody>
      </p:sp>
      <p:sp>
        <p:nvSpPr>
          <p:cNvPr id="4" name="Slide Number Placeholder 3"/>
          <p:cNvSpPr>
            <a:spLocks noGrp="1"/>
          </p:cNvSpPr>
          <p:nvPr>
            <p:ph type="sldNum" sz="quarter" idx="10"/>
          </p:nvPr>
        </p:nvSpPr>
        <p:spPr/>
        <p:txBody>
          <a:bodyPr/>
          <a:lstStyle/>
          <a:p>
            <a:fld id="{721C9126-A3E9-7E48-8AE1-8D945B17E522}" type="slidenum">
              <a:rPr lang="en-US" smtClean="0"/>
              <a:t>21</a:t>
            </a:fld>
            <a:endParaRPr lang="en-US"/>
          </a:p>
        </p:txBody>
      </p:sp>
    </p:spTree>
    <p:extLst>
      <p:ext uri="{BB962C8B-B14F-4D97-AF65-F5344CB8AC3E}">
        <p14:creationId xmlns:p14="http://schemas.microsoft.com/office/powerpoint/2010/main" val="3037351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We</a:t>
            </a:r>
            <a:r>
              <a:rPr lang="en-US" sz="1200" baseline="0" dirty="0" smtClean="0">
                <a:latin typeface="+mn-lt"/>
              </a:rPr>
              <a:t> are going back to the reflective question we have been asking ourselves all year about system support.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Click animation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As we consider formative assessment and how it support teachers in making instructional decisions</a:t>
            </a:r>
            <a:r>
              <a:rPr lang="is-IS" sz="1200" baseline="0" dirty="0" smtClean="0">
                <a:latin typeface="+mn-lt"/>
              </a:rPr>
              <a:t>…</a:t>
            </a:r>
          </a:p>
          <a:p>
            <a:pPr marL="0" marR="0" indent="0" algn="l" defTabSz="914400" rtl="0" eaLnBrk="1" fontAlgn="auto" latinLnBrk="0" hangingPunct="1">
              <a:lnSpc>
                <a:spcPct val="100000"/>
              </a:lnSpc>
              <a:spcBef>
                <a:spcPts val="0"/>
              </a:spcBef>
              <a:spcAft>
                <a:spcPts val="0"/>
              </a:spcAft>
              <a:buClrTx/>
              <a:buSzTx/>
              <a:buFontTx/>
              <a:buNone/>
              <a:tabLst/>
              <a:defRPr/>
            </a:pPr>
            <a:r>
              <a:rPr lang="is-IS" sz="1200" baseline="0" dirty="0" smtClean="0">
                <a:latin typeface="+mn-lt"/>
              </a:rPr>
              <a:t>Click </a:t>
            </a:r>
          </a:p>
          <a:p>
            <a:pPr marL="0" marR="0" indent="0" algn="l" defTabSz="914400" rtl="0" eaLnBrk="1" fontAlgn="auto" latinLnBrk="0" hangingPunct="1">
              <a:lnSpc>
                <a:spcPct val="100000"/>
              </a:lnSpc>
              <a:spcBef>
                <a:spcPts val="0"/>
              </a:spcBef>
              <a:spcAft>
                <a:spcPts val="0"/>
              </a:spcAft>
              <a:buClrTx/>
              <a:buSzTx/>
              <a:buFontTx/>
              <a:buNone/>
              <a:tabLst/>
              <a:defRPr/>
            </a:pPr>
            <a:r>
              <a:rPr lang="is-IS" sz="1200" baseline="0" dirty="0" smtClean="0">
                <a:latin typeface="+mn-lt"/>
              </a:rPr>
              <a:t>Plese consider the following question.</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200"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is-IS" sz="1200" baseline="0" dirty="0" smtClean="0">
                <a:latin typeface="+mn-lt"/>
              </a:rPr>
              <a:t>After think time,</a:t>
            </a:r>
            <a:r>
              <a:rPr lang="en-US" sz="1200" baseline="0" dirty="0" smtClean="0">
                <a:latin typeface="+mn-lt"/>
              </a:rPr>
              <a:t> click on the animation to remove the question at the top and bring in the animation for Stand Up, Hands Up, Pair Up.  They have used this protocol before but go through explaining it before engaging them in using the protocol to discuss their systems and structures.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After they have returned to their seats, have 2 people share out (1 minute)</a:t>
            </a:r>
            <a:endParaRPr lang="is-IS" sz="1200" baseline="0" dirty="0" smtClean="0">
              <a:latin typeface="+mn-lt"/>
            </a:endParaRPr>
          </a:p>
        </p:txBody>
      </p:sp>
      <p:sp>
        <p:nvSpPr>
          <p:cNvPr id="4" name="Slide Number Placeholder 3"/>
          <p:cNvSpPr>
            <a:spLocks noGrp="1"/>
          </p:cNvSpPr>
          <p:nvPr>
            <p:ph type="sldNum" sz="quarter" idx="10"/>
          </p:nvPr>
        </p:nvSpPr>
        <p:spPr/>
        <p:txBody>
          <a:bodyPr/>
          <a:lstStyle/>
          <a:p>
            <a:fld id="{721C9126-A3E9-7E48-8AE1-8D945B17E522}" type="slidenum">
              <a:rPr lang="en-US" smtClean="0"/>
              <a:t>22</a:t>
            </a:fld>
            <a:endParaRPr lang="en-US"/>
          </a:p>
        </p:txBody>
      </p:sp>
    </p:spTree>
    <p:extLst>
      <p:ext uri="{BB962C8B-B14F-4D97-AF65-F5344CB8AC3E}">
        <p14:creationId xmlns:p14="http://schemas.microsoft.com/office/powerpoint/2010/main" val="1280926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30 seconds</a:t>
            </a:r>
          </a:p>
          <a:p>
            <a:endParaRPr lang="en-US" dirty="0" smtClean="0"/>
          </a:p>
          <a:p>
            <a:r>
              <a:rPr lang="en-US" dirty="0" smtClean="0"/>
              <a:t>We</a:t>
            </a:r>
            <a:r>
              <a:rPr lang="en-US" baseline="0" dirty="0" smtClean="0"/>
              <a:t> are going to briefly lead you through some of the highlights of the Start Smart 2.0.  Many of these highlights you have already mentioned when we discussed our scanning of the Table of Contents and Outline and engaged in the Give One, Get One.</a:t>
            </a:r>
            <a:endParaRPr lang="en-US" dirty="0" smtClean="0"/>
          </a:p>
        </p:txBody>
      </p:sp>
    </p:spTree>
    <p:extLst>
      <p:ext uri="{BB962C8B-B14F-4D97-AF65-F5344CB8AC3E}">
        <p14:creationId xmlns:p14="http://schemas.microsoft.com/office/powerpoint/2010/main" val="1599121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latin typeface="Times New Roman" charset="0"/>
                <a:cs typeface="Times New Roman" charset="0"/>
              </a:rPr>
              <a:t>90 seconds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latin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latin typeface="Times New Roman" charset="0"/>
                <a:cs typeface="Times New Roman" charset="0"/>
              </a:rPr>
              <a:t>Use the animations to share information about the Conversation Pattern, the resources they will be using and the formative assessment opportunities.</a:t>
            </a:r>
          </a:p>
        </p:txBody>
      </p:sp>
    </p:spTree>
    <p:extLst>
      <p:ext uri="{BB962C8B-B14F-4D97-AF65-F5344CB8AC3E}">
        <p14:creationId xmlns:p14="http://schemas.microsoft.com/office/powerpoint/2010/main" val="1204945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30 seconds</a:t>
            </a:r>
          </a:p>
          <a:p>
            <a:endParaRPr lang="en-US" dirty="0" smtClean="0"/>
          </a:p>
          <a:p>
            <a:r>
              <a:rPr lang="en-US" dirty="0" smtClean="0"/>
              <a:t>Another highlight</a:t>
            </a:r>
            <a:r>
              <a:rPr lang="en-US" baseline="0" dirty="0" smtClean="0"/>
              <a:t> we want to share is the crafting of an oral paragraph.</a:t>
            </a:r>
          </a:p>
          <a:p>
            <a:endParaRPr lang="en-US" dirty="0"/>
          </a:p>
        </p:txBody>
      </p:sp>
    </p:spTree>
    <p:extLst>
      <p:ext uri="{BB962C8B-B14F-4D97-AF65-F5344CB8AC3E}">
        <p14:creationId xmlns:p14="http://schemas.microsoft.com/office/powerpoint/2010/main" val="1599121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latin typeface="Times New Roman" charset="0"/>
                <a:cs typeface="Times New Roman" charset="0"/>
              </a:rPr>
              <a:t>90 seconds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latin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latin typeface="Times New Roman" charset="0"/>
                <a:cs typeface="Times New Roman" charset="0"/>
              </a:rPr>
              <a:t>Use the animations to share information about the oral paragraph, the resources they will be using and the formative assessment opportunities. </a:t>
            </a:r>
          </a:p>
        </p:txBody>
      </p:sp>
    </p:spTree>
    <p:extLst>
      <p:ext uri="{BB962C8B-B14F-4D97-AF65-F5344CB8AC3E}">
        <p14:creationId xmlns:p14="http://schemas.microsoft.com/office/powerpoint/2010/main" val="1204945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 seconds</a:t>
            </a:r>
          </a:p>
          <a:p>
            <a:endParaRPr lang="en-US" dirty="0" smtClean="0"/>
          </a:p>
          <a:p>
            <a:r>
              <a:rPr lang="en-US" dirty="0" smtClean="0"/>
              <a:t>Another highlight</a:t>
            </a:r>
            <a:r>
              <a:rPr lang="en-US" baseline="0" dirty="0" smtClean="0"/>
              <a:t> we want to share is writing a paragraph.</a:t>
            </a:r>
          </a:p>
          <a:p>
            <a:endParaRPr lang="en-US" dirty="0"/>
          </a:p>
        </p:txBody>
      </p:sp>
    </p:spTree>
    <p:extLst>
      <p:ext uri="{BB962C8B-B14F-4D97-AF65-F5344CB8AC3E}">
        <p14:creationId xmlns:p14="http://schemas.microsoft.com/office/powerpoint/2010/main" val="1599121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latin typeface="Times New Roman" charset="0"/>
                <a:cs typeface="Times New Roman" charset="0"/>
              </a:rPr>
              <a:t>90 seconds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latin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latin typeface="Times New Roman" charset="0"/>
                <a:cs typeface="Times New Roman" charset="0"/>
              </a:rPr>
              <a:t>Use the animations to share information about the written paragraph, the resources they will be using and the formative assessment opportunities. </a:t>
            </a:r>
          </a:p>
        </p:txBody>
      </p:sp>
    </p:spTree>
    <p:extLst>
      <p:ext uri="{BB962C8B-B14F-4D97-AF65-F5344CB8AC3E}">
        <p14:creationId xmlns:p14="http://schemas.microsoft.com/office/powerpoint/2010/main" val="1204945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 seconds</a:t>
            </a:r>
          </a:p>
          <a:p>
            <a:endParaRPr lang="en-US" dirty="0" smtClean="0"/>
          </a:p>
          <a:p>
            <a:r>
              <a:rPr lang="en-US" dirty="0" smtClean="0"/>
              <a:t>Another highlight</a:t>
            </a:r>
            <a:r>
              <a:rPr lang="en-US" baseline="0" dirty="0" smtClean="0"/>
              <a:t> we want to share is the multimedia research project.</a:t>
            </a:r>
          </a:p>
        </p:txBody>
      </p:sp>
    </p:spTree>
    <p:extLst>
      <p:ext uri="{BB962C8B-B14F-4D97-AF65-F5344CB8AC3E}">
        <p14:creationId xmlns:p14="http://schemas.microsoft.com/office/powerpoint/2010/main" val="1599121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30 seconds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Note to presenter:  This slide is shown</a:t>
            </a:r>
            <a:r>
              <a:rPr lang="en-US" sz="1200" baseline="0" dirty="0" smtClean="0">
                <a:latin typeface="+mn-lt"/>
              </a:rPr>
              <a:t> at every Principals’ meeting.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atin typeface="+mn-lt"/>
              </a:rPr>
              <a:t>Say</a:t>
            </a:r>
            <a:r>
              <a:rPr lang="en-US" sz="1200" baseline="0" dirty="0" smtClean="0">
                <a:latin typeface="+mn-lt"/>
              </a:rPr>
              <a:t>: As we enter the final months of instruction for this year, we have to remember that o</a:t>
            </a:r>
            <a:r>
              <a:rPr lang="en-US" sz="1200" dirty="0" smtClean="0">
                <a:latin typeface="+mn-lt"/>
              </a:rPr>
              <a:t>ur essential</a:t>
            </a:r>
            <a:r>
              <a:rPr lang="en-US" sz="1200" baseline="0" dirty="0" smtClean="0">
                <a:latin typeface="+mn-lt"/>
              </a:rPr>
              <a:t> question continues to guide our work in schools and in providing leadership to teachers on reclassification efforts.</a:t>
            </a:r>
            <a:endParaRPr lang="en-US" sz="1200" dirty="0">
              <a:latin typeface="+mn-lt"/>
            </a:endParaRPr>
          </a:p>
        </p:txBody>
      </p:sp>
      <p:sp>
        <p:nvSpPr>
          <p:cNvPr id="4" name="Slide Number Placeholder 3"/>
          <p:cNvSpPr>
            <a:spLocks noGrp="1"/>
          </p:cNvSpPr>
          <p:nvPr>
            <p:ph type="sldNum" sz="quarter" idx="10"/>
          </p:nvPr>
        </p:nvSpPr>
        <p:spPr/>
        <p:txBody>
          <a:bodyPr/>
          <a:lstStyle/>
          <a:p>
            <a:fld id="{721C9126-A3E9-7E48-8AE1-8D945B17E522}" type="slidenum">
              <a:rPr lang="en-US" smtClean="0"/>
              <a:t>3</a:t>
            </a:fld>
            <a:endParaRPr lang="en-US"/>
          </a:p>
        </p:txBody>
      </p:sp>
    </p:spTree>
    <p:extLst>
      <p:ext uri="{BB962C8B-B14F-4D97-AF65-F5344CB8AC3E}">
        <p14:creationId xmlns:p14="http://schemas.microsoft.com/office/powerpoint/2010/main" val="1280926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latin typeface="Times New Roman" charset="0"/>
                <a:cs typeface="Times New Roman" charset="0"/>
              </a:rPr>
              <a:t>90 seconds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latin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latin typeface="Times New Roman" charset="0"/>
                <a:cs typeface="Times New Roman" charset="0"/>
              </a:rPr>
              <a:t>Use the animations to share information about the multimedia project, the resources they will be using and the formative assessment opportunities. </a:t>
            </a:r>
          </a:p>
        </p:txBody>
      </p:sp>
    </p:spTree>
    <p:extLst>
      <p:ext uri="{BB962C8B-B14F-4D97-AF65-F5344CB8AC3E}">
        <p14:creationId xmlns:p14="http://schemas.microsoft.com/office/powerpoint/2010/main" val="1204945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endParaRPr lang="en-US" dirty="0" smtClean="0"/>
          </a:p>
          <a:p>
            <a:r>
              <a:rPr lang="en-US" dirty="0" smtClean="0"/>
              <a:t>Use</a:t>
            </a:r>
            <a:r>
              <a:rPr lang="en-US" baseline="0" dirty="0" smtClean="0"/>
              <a:t> the animations to remind them of</a:t>
            </a:r>
            <a:r>
              <a:rPr lang="en-US" dirty="0" smtClean="0"/>
              <a:t> the Start Smart 2.0 strategies</a:t>
            </a:r>
            <a:r>
              <a:rPr lang="en-US" baseline="0" dirty="0" smtClean="0"/>
              <a:t> they used today and what they </a:t>
            </a:r>
            <a:r>
              <a:rPr lang="en-US" baseline="0" dirty="0" err="1" smtClean="0"/>
              <a:t>discused</a:t>
            </a:r>
            <a:r>
              <a:rPr lang="en-US" baseline="0" dirty="0" smtClean="0"/>
              <a:t> regarding what they should observe during instruction and what they can do to further support their teachers’ use of formative assessments.</a:t>
            </a:r>
            <a:endParaRPr lang="en-US" dirty="0"/>
          </a:p>
        </p:txBody>
      </p:sp>
      <p:sp>
        <p:nvSpPr>
          <p:cNvPr id="4" name="Slide Number Placeholder 3"/>
          <p:cNvSpPr>
            <a:spLocks noGrp="1"/>
          </p:cNvSpPr>
          <p:nvPr>
            <p:ph type="sldNum" sz="quarter" idx="10"/>
          </p:nvPr>
        </p:nvSpPr>
        <p:spPr/>
        <p:txBody>
          <a:bodyPr/>
          <a:lstStyle/>
          <a:p>
            <a:fld id="{721C9126-A3E9-7E48-8AE1-8D945B17E522}" type="slidenum">
              <a:rPr lang="en-US" smtClean="0"/>
              <a:t>31</a:t>
            </a:fld>
            <a:endParaRPr lang="en-US"/>
          </a:p>
        </p:txBody>
      </p:sp>
    </p:spTree>
    <p:extLst>
      <p:ext uri="{BB962C8B-B14F-4D97-AF65-F5344CB8AC3E}">
        <p14:creationId xmlns:p14="http://schemas.microsoft.com/office/powerpoint/2010/main" val="3054522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4</a:t>
            </a:r>
            <a:r>
              <a:rPr lang="en-US" sz="1200" baseline="0" dirty="0" smtClean="0">
                <a:latin typeface="+mn-lt"/>
              </a:rPr>
              <a:t>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Ask the participants to consider 3 commitments that can make.  Have them write them down on their handouts somewhere.  Then they should turn and talk with a partner.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At the end, have 3 people share one commitment each.</a:t>
            </a:r>
            <a:endParaRPr lang="en-US" sz="1200" dirty="0">
              <a:latin typeface="+mn-lt"/>
            </a:endParaRPr>
          </a:p>
        </p:txBody>
      </p:sp>
      <p:sp>
        <p:nvSpPr>
          <p:cNvPr id="4" name="Slide Number Placeholder 3"/>
          <p:cNvSpPr>
            <a:spLocks noGrp="1"/>
          </p:cNvSpPr>
          <p:nvPr>
            <p:ph type="sldNum" sz="quarter" idx="10"/>
          </p:nvPr>
        </p:nvSpPr>
        <p:spPr/>
        <p:txBody>
          <a:bodyPr/>
          <a:lstStyle/>
          <a:p>
            <a:fld id="{721C9126-A3E9-7E48-8AE1-8D945B17E522}" type="slidenum">
              <a:rPr lang="en-US" smtClean="0"/>
              <a:t>32</a:t>
            </a:fld>
            <a:endParaRPr lang="en-US"/>
          </a:p>
        </p:txBody>
      </p:sp>
    </p:spTree>
    <p:extLst>
      <p:ext uri="{BB962C8B-B14F-4D97-AF65-F5344CB8AC3E}">
        <p14:creationId xmlns:p14="http://schemas.microsoft.com/office/powerpoint/2010/main" val="1280926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Times New Roman" charset="0"/>
                <a:cs typeface="Times New Roman" charset="0"/>
              </a:rPr>
              <a:t>13 minutes for Introduction</a:t>
            </a:r>
            <a:r>
              <a:rPr lang="en-US" sz="1200" b="1" baseline="0" dirty="0">
                <a:latin typeface="Times New Roman" charset="0"/>
                <a:cs typeface="Times New Roman" charset="0"/>
              </a:rPr>
              <a:t> (Slides 1 – 9)</a:t>
            </a:r>
          </a:p>
          <a:p>
            <a:endParaRPr lang="en-US" dirty="0">
              <a:latin typeface="Calibri" charset="0"/>
            </a:endParaRPr>
          </a:p>
          <a:p>
            <a:r>
              <a:rPr lang="en-US" dirty="0">
                <a:latin typeface="Calibri" charset="0"/>
              </a:rPr>
              <a:t>1 minute</a:t>
            </a:r>
          </a:p>
          <a:p>
            <a:endParaRPr lang="en-US" dirty="0">
              <a:latin typeface="Calibri" charset="0"/>
            </a:endParaRPr>
          </a:p>
          <a:p>
            <a:r>
              <a:rPr lang="en-US" dirty="0">
                <a:latin typeface="Calibri" charset="0"/>
              </a:rPr>
              <a:t>These are our learning outcomes for today.</a:t>
            </a:r>
          </a:p>
          <a:p>
            <a:endParaRPr lang="en-US" dirty="0">
              <a:latin typeface="Calibri" charset="0"/>
            </a:endParaRPr>
          </a:p>
          <a:p>
            <a:r>
              <a:rPr lang="en-US" u="sng" dirty="0">
                <a:latin typeface="Calibri" charset="0"/>
              </a:rPr>
              <a:t>Click on animation</a:t>
            </a:r>
            <a:r>
              <a:rPr lang="en-US" dirty="0">
                <a:latin typeface="Calibri" charset="0"/>
              </a:rPr>
              <a:t>:</a:t>
            </a:r>
          </a:p>
          <a:p>
            <a:r>
              <a:rPr lang="en-US" dirty="0">
                <a:latin typeface="Calibri" charset="0"/>
              </a:rPr>
              <a:t>Have volunteer participants read </a:t>
            </a:r>
            <a:r>
              <a:rPr lang="en-US" dirty="0" smtClean="0">
                <a:latin typeface="Calibri" charset="0"/>
              </a:rPr>
              <a:t>each out</a:t>
            </a:r>
            <a:r>
              <a:rPr lang="en-US" baseline="0" dirty="0" smtClean="0">
                <a:latin typeface="Calibri" charset="0"/>
              </a:rPr>
              <a:t>come.</a:t>
            </a:r>
            <a:endParaRPr lang="en-US" dirty="0">
              <a:latin typeface="Calibri" charset="0"/>
            </a:endParaRPr>
          </a:p>
          <a:p>
            <a:endParaRPr lang="en-US" dirty="0"/>
          </a:p>
        </p:txBody>
      </p:sp>
    </p:spTree>
    <p:extLst>
      <p:ext uri="{BB962C8B-B14F-4D97-AF65-F5344CB8AC3E}">
        <p14:creationId xmlns:p14="http://schemas.microsoft.com/office/powerpoint/2010/main" val="999240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minute</a:t>
            </a:r>
          </a:p>
          <a:p>
            <a:endParaRPr lang="en-US" dirty="0" smtClean="0"/>
          </a:p>
          <a:p>
            <a:endParaRPr lang="en-US" dirty="0" smtClean="0"/>
          </a:p>
          <a:p>
            <a:r>
              <a:rPr lang="en-US" dirty="0" smtClean="0"/>
              <a:t>Click</a:t>
            </a:r>
            <a:r>
              <a:rPr lang="en-US" baseline="0" dirty="0" smtClean="0"/>
              <a:t> animation</a:t>
            </a:r>
          </a:p>
          <a:p>
            <a:r>
              <a:rPr lang="en-US" b="1" baseline="0" dirty="0" smtClean="0"/>
              <a:t>Say</a:t>
            </a:r>
            <a:r>
              <a:rPr lang="en-US" baseline="0" dirty="0" smtClean="0"/>
              <a:t>: This past Monday, the window for LAUSD’s CELDT 2</a:t>
            </a:r>
            <a:r>
              <a:rPr lang="en-US" baseline="30000" dirty="0" smtClean="0"/>
              <a:t>nd</a:t>
            </a:r>
            <a:r>
              <a:rPr lang="en-US" baseline="0" dirty="0" smtClean="0"/>
              <a:t> administration opened.  We know that targeted instruction has been and continues to be given to students to help to them capitalize on this opportunity.  This assessment opportunity will be discussed in further detail in the next couple of slides.</a:t>
            </a:r>
          </a:p>
          <a:p>
            <a:r>
              <a:rPr lang="en-US" baseline="0" dirty="0" smtClean="0"/>
              <a:t>Click animation</a:t>
            </a:r>
          </a:p>
          <a:p>
            <a:r>
              <a:rPr lang="en-US" b="1" baseline="0" dirty="0" smtClean="0"/>
              <a:t>Say</a:t>
            </a:r>
            <a:r>
              <a:rPr lang="en-US" baseline="0" dirty="0" smtClean="0"/>
              <a:t>: </a:t>
            </a:r>
            <a:r>
              <a:rPr lang="en-US" dirty="0" smtClean="0"/>
              <a:t>During the past couple</a:t>
            </a:r>
            <a:r>
              <a:rPr lang="en-US" baseline="0" dirty="0" smtClean="0"/>
              <a:t> of months, principals and teachers have been and will continue to review the results of DIBELS MOY to plan and implement appropriate differentiation and interventions. In grade level meetings teachers, coaches and school leaders should identify successful practices and begin to look for patterns and trends for SSPT.</a:t>
            </a:r>
            <a:endParaRPr lang="en-US" dirty="0"/>
          </a:p>
        </p:txBody>
      </p:sp>
      <p:sp>
        <p:nvSpPr>
          <p:cNvPr id="4" name="Slide Number Placeholder 3"/>
          <p:cNvSpPr>
            <a:spLocks noGrp="1"/>
          </p:cNvSpPr>
          <p:nvPr>
            <p:ph type="sldNum" sz="quarter" idx="10"/>
          </p:nvPr>
        </p:nvSpPr>
        <p:spPr/>
        <p:txBody>
          <a:bodyPr/>
          <a:lstStyle/>
          <a:p>
            <a:fld id="{721C9126-A3E9-7E48-8AE1-8D945B17E522}" type="slidenum">
              <a:rPr lang="en-US" smtClean="0"/>
              <a:t>4</a:t>
            </a:fld>
            <a:endParaRPr lang="en-US"/>
          </a:p>
        </p:txBody>
      </p:sp>
    </p:spTree>
    <p:extLst>
      <p:ext uri="{BB962C8B-B14F-4D97-AF65-F5344CB8AC3E}">
        <p14:creationId xmlns:p14="http://schemas.microsoft.com/office/powerpoint/2010/main" val="102335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dirty="0" smtClean="0"/>
              <a:t>1 minute</a:t>
            </a:r>
          </a:p>
          <a:p>
            <a:pPr marL="0" indent="0">
              <a:buFont typeface="Arial" charset="0"/>
              <a:buNone/>
            </a:pPr>
            <a:endParaRPr lang="en-US" b="0" baseline="0" dirty="0" smtClean="0"/>
          </a:p>
          <a:p>
            <a:pPr marL="0" indent="0">
              <a:buFont typeface="Arial" charset="0"/>
              <a:buNone/>
            </a:pPr>
            <a:endParaRPr lang="en-US" b="0" baseline="0" dirty="0" smtClean="0"/>
          </a:p>
          <a:p>
            <a:pPr marL="0" indent="0">
              <a:buFont typeface="Arial" charset="0"/>
              <a:buNone/>
            </a:pPr>
            <a:r>
              <a:rPr lang="en-US" b="0" baseline="0" dirty="0" smtClean="0"/>
              <a:t>click animation</a:t>
            </a:r>
          </a:p>
          <a:p>
            <a:pPr marL="0" indent="0">
              <a:buFont typeface="Arial" charset="0"/>
              <a:buNone/>
            </a:pPr>
            <a:r>
              <a:rPr lang="en-US" b="1" baseline="0" dirty="0" smtClean="0"/>
              <a:t>Say</a:t>
            </a:r>
            <a:r>
              <a:rPr lang="en-US" baseline="0" dirty="0" smtClean="0"/>
              <a:t>: Elementary Report cards were finalized on March 3, 2017- This is the time to start reviewing data and having conversations with teachers about how to support EL students who are not receiving passing marks.  </a:t>
            </a:r>
          </a:p>
          <a:p>
            <a:pPr marL="0" indent="0">
              <a:buFont typeface="Arial" charset="0"/>
              <a:buNone/>
            </a:pPr>
            <a:r>
              <a:rPr lang="en-US" baseline="0" dirty="0" smtClean="0"/>
              <a:t>Click animation</a:t>
            </a:r>
          </a:p>
          <a:p>
            <a:pPr marL="0" indent="0">
              <a:buFont typeface="Arial" charset="0"/>
              <a:buNone/>
            </a:pPr>
            <a:r>
              <a:rPr lang="en-US" baseline="0" dirty="0" smtClean="0"/>
              <a:t>Say:  As stated in the last slide, the window for LAUSD’s CELDT opened on Monday, and will close next Friday, March 24</a:t>
            </a:r>
            <a:r>
              <a:rPr lang="en-US" baseline="30000" dirty="0" smtClean="0"/>
              <a:t>th</a:t>
            </a:r>
            <a:r>
              <a:rPr lang="en-US" baseline="0" dirty="0" smtClean="0"/>
              <a:t>.  </a:t>
            </a:r>
          </a:p>
          <a:p>
            <a:pPr marL="0" indent="0">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721C9126-A3E9-7E48-8AE1-8D945B17E522}" type="slidenum">
              <a:rPr lang="en-US" smtClean="0"/>
              <a:t>5</a:t>
            </a:fld>
            <a:endParaRPr lang="en-US"/>
          </a:p>
        </p:txBody>
      </p:sp>
    </p:spTree>
    <p:extLst>
      <p:ext uri="{BB962C8B-B14F-4D97-AF65-F5344CB8AC3E}">
        <p14:creationId xmlns:p14="http://schemas.microsoft.com/office/powerpoint/2010/main" val="1951987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90 seconds</a:t>
            </a:r>
          </a:p>
          <a:p>
            <a:endParaRPr lang="en-US" b="1" dirty="0" smtClean="0"/>
          </a:p>
          <a:p>
            <a:r>
              <a:rPr lang="en-US" b="1" dirty="0" smtClean="0"/>
              <a:t>Say</a:t>
            </a:r>
            <a:r>
              <a:rPr lang="en-US" dirty="0" smtClean="0"/>
              <a:t>:  This</a:t>
            </a:r>
            <a:r>
              <a:rPr lang="en-US" baseline="0" dirty="0" smtClean="0"/>
              <a:t> graph displays the criteria for the March LAUSD CELDT based on student profiles.  Please note special education English Learners need to have their IEP reviewed to identify the language assessment identified.</a:t>
            </a:r>
          </a:p>
          <a:p>
            <a:r>
              <a:rPr lang="en-US" baseline="0" dirty="0" smtClean="0"/>
              <a:t>Click on animation</a:t>
            </a:r>
          </a:p>
          <a:p>
            <a:r>
              <a:rPr lang="en-US" b="1" baseline="0" dirty="0" smtClean="0"/>
              <a:t>Say</a:t>
            </a:r>
            <a:r>
              <a:rPr lang="en-US" baseline="0" dirty="0" smtClean="0"/>
              <a:t>:  The students selected are specific students in Profile E-H who did not meet the CELDT criteria during the fall administration.</a:t>
            </a:r>
          </a:p>
          <a:p>
            <a:r>
              <a:rPr lang="en-US" baseline="0" dirty="0" smtClean="0"/>
              <a:t>Click animation</a:t>
            </a:r>
          </a:p>
          <a:p>
            <a:r>
              <a:rPr lang="en-US" baseline="0" dirty="0" smtClean="0"/>
              <a:t>Say: During this CELDT administration, please remember that your Profile E and F students who are being given the CELDT are students in grades 2-12 have who already met DIBELS or RI. </a:t>
            </a:r>
          </a:p>
          <a:p>
            <a:r>
              <a:rPr lang="en-US" baseline="0" dirty="0" smtClean="0"/>
              <a:t>Click animation</a:t>
            </a:r>
          </a:p>
          <a:p>
            <a:r>
              <a:rPr lang="en-US" baseline="0" dirty="0" smtClean="0"/>
              <a:t>Say: The students in Profile G and H are PLTELs and LTELs in grades 4-12 who did not meet DIBELS or RI.  The goal is that these students can pass CELDT, and will have another opportunity with EOY, or for 6</a:t>
            </a:r>
            <a:r>
              <a:rPr lang="en-US" baseline="30000" dirty="0" smtClean="0"/>
              <a:t>th</a:t>
            </a:r>
            <a:r>
              <a:rPr lang="en-US" baseline="0" dirty="0" smtClean="0"/>
              <a:t> graders, the second administration of RI.  After the CELDT administration, we recommend that you meet with the EL Designee at your school site, and develop a game plan to provide differentiated support for these students.  </a:t>
            </a:r>
          </a:p>
          <a:p>
            <a:r>
              <a:rPr lang="en-US" baseline="0" dirty="0" smtClean="0"/>
              <a:t>Click animation</a:t>
            </a:r>
          </a:p>
          <a:p>
            <a:r>
              <a:rPr lang="en-US" baseline="0" dirty="0" smtClean="0"/>
              <a:t>Say: And finally, we need to make sure that we continue to monitor student progress before the 3</a:t>
            </a:r>
            <a:r>
              <a:rPr lang="en-US" baseline="30000" dirty="0" smtClean="0"/>
              <a:t>rd</a:t>
            </a:r>
            <a:r>
              <a:rPr lang="en-US" baseline="0" dirty="0" smtClean="0"/>
              <a:t> reporting period.  A good indicator of current student progress is the 2</a:t>
            </a:r>
            <a:r>
              <a:rPr lang="en-US" baseline="30000" dirty="0" smtClean="0"/>
              <a:t>nd</a:t>
            </a:r>
            <a:r>
              <a:rPr lang="en-US" baseline="0" dirty="0" smtClean="0"/>
              <a:t> reporting marks that just came out.</a:t>
            </a:r>
            <a:endParaRPr lang="en-US" dirty="0" smtClean="0"/>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721C9126-A3E9-7E48-8AE1-8D945B17E522}" type="slidenum">
              <a:rPr lang="en-US" smtClean="0"/>
              <a:t>6</a:t>
            </a:fld>
            <a:endParaRPr lang="en-US"/>
          </a:p>
        </p:txBody>
      </p:sp>
    </p:spTree>
    <p:extLst>
      <p:ext uri="{BB962C8B-B14F-4D97-AF65-F5344CB8AC3E}">
        <p14:creationId xmlns:p14="http://schemas.microsoft.com/office/powerpoint/2010/main" val="1853460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 minutes</a:t>
            </a:r>
          </a:p>
          <a:p>
            <a:endParaRPr lang="en-US" b="1" dirty="0" smtClean="0"/>
          </a:p>
          <a:p>
            <a:r>
              <a:rPr lang="en-US" b="1" dirty="0" smtClean="0"/>
              <a:t>Say</a:t>
            </a:r>
            <a:r>
              <a:rPr lang="en-US" dirty="0" smtClean="0"/>
              <a:t>:  The SSPT can be used</a:t>
            </a:r>
            <a:r>
              <a:rPr lang="en-US" baseline="0" dirty="0" smtClean="0"/>
              <a:t> in many ways-here are two ways</a:t>
            </a:r>
          </a:p>
          <a:p>
            <a:r>
              <a:rPr lang="en-US" baseline="0" dirty="0" smtClean="0"/>
              <a:t>Click animation</a:t>
            </a:r>
          </a:p>
          <a:p>
            <a:r>
              <a:rPr lang="en-US" b="1" baseline="0" dirty="0" smtClean="0"/>
              <a:t>Say</a:t>
            </a:r>
            <a:r>
              <a:rPr lang="en-US" baseline="0" dirty="0" smtClean="0"/>
              <a:t>: One way is to bring Profile B student cases to review their grades which are the only missing criteria to reclassify. If there is enough evidence to support reclassification then the team can recommend and reclassify.  Remember, after the SSPT has convened, and if reclassification is recommended, all the documents must be submitted to Rafael Escamilla for review.  If the students are not recommended for reclassification, then the team should determine what supports should be put in place for the student to earn the grades during the last reporting period.  Currently, there are 65 elementary students in Local District West who are in Profile B. </a:t>
            </a:r>
          </a:p>
          <a:p>
            <a:r>
              <a:rPr lang="en-US" baseline="0" dirty="0" smtClean="0"/>
              <a:t>Click animation</a:t>
            </a:r>
          </a:p>
          <a:p>
            <a:r>
              <a:rPr lang="en-US" b="1" baseline="0" dirty="0" smtClean="0"/>
              <a:t>Say</a:t>
            </a:r>
            <a:r>
              <a:rPr lang="en-US" baseline="0" dirty="0" smtClean="0"/>
              <a:t>: Another way to utilize SSPT to support student </a:t>
            </a:r>
            <a:r>
              <a:rPr lang="en-US" baseline="0" dirty="0" err="1" smtClean="0"/>
              <a:t>progess</a:t>
            </a:r>
            <a:r>
              <a:rPr lang="en-US" baseline="0" dirty="0" smtClean="0"/>
              <a:t> is to hold SSPT meetings for student cases that are not meeting 2 or more criteria to reclassify and prioritize by years as English Learner, starting with the students with the highest number of years as English learners. For example elementary should look at 5</a:t>
            </a:r>
            <a:r>
              <a:rPr lang="en-US" baseline="30000" dirty="0" smtClean="0"/>
              <a:t>th</a:t>
            </a:r>
            <a:r>
              <a:rPr lang="en-US" baseline="0" dirty="0" smtClean="0"/>
              <a:t> graders with 5 or more years not meeting criteria and hold those meetings first. Then 4</a:t>
            </a:r>
            <a:r>
              <a:rPr lang="en-US" baseline="30000" dirty="0" smtClean="0"/>
              <a:t>th</a:t>
            </a:r>
            <a:r>
              <a:rPr lang="en-US" baseline="0" dirty="0" smtClean="0"/>
              <a:t> graders with 5 or more years and so on</a:t>
            </a:r>
            <a:r>
              <a:rPr lang="mr-IN" baseline="0" dirty="0" smtClean="0"/>
              <a:t>…</a:t>
            </a:r>
            <a:r>
              <a:rPr lang="en-US" baseline="0" dirty="0" smtClean="0"/>
              <a:t>. This will help with prioritizing interventions.</a:t>
            </a:r>
          </a:p>
          <a:p>
            <a:r>
              <a:rPr lang="en-US" baseline="0" dirty="0" smtClean="0"/>
              <a:t>Click Animation</a:t>
            </a:r>
          </a:p>
          <a:p>
            <a:r>
              <a:rPr lang="en-US" baseline="0" dirty="0" smtClean="0"/>
              <a:t>Say:  How are you using the SSPT to support and monitor English Learners?  Please turn to an elbow partner to discuss how your SSPT helps to support and monitor English learners.  (2 minutes)</a:t>
            </a:r>
          </a:p>
          <a:p>
            <a:endParaRPr lang="en-US" baseline="0" dirty="0" smtClean="0"/>
          </a:p>
          <a:p>
            <a:r>
              <a:rPr lang="en-US" baseline="0" dirty="0" smtClean="0"/>
              <a:t>Have 2 people share out after partner talk. (1 minute)</a:t>
            </a:r>
          </a:p>
          <a:p>
            <a:endParaRPr lang="en-US" dirty="0"/>
          </a:p>
        </p:txBody>
      </p:sp>
      <p:sp>
        <p:nvSpPr>
          <p:cNvPr id="4" name="Slide Number Placeholder 3"/>
          <p:cNvSpPr>
            <a:spLocks noGrp="1"/>
          </p:cNvSpPr>
          <p:nvPr>
            <p:ph type="sldNum" sz="quarter" idx="10"/>
          </p:nvPr>
        </p:nvSpPr>
        <p:spPr/>
        <p:txBody>
          <a:bodyPr/>
          <a:lstStyle/>
          <a:p>
            <a:fld id="{721C9126-A3E9-7E48-8AE1-8D945B17E522}" type="slidenum">
              <a:rPr lang="en-US" smtClean="0"/>
              <a:t>7</a:t>
            </a:fld>
            <a:endParaRPr lang="en-US"/>
          </a:p>
        </p:txBody>
      </p:sp>
    </p:spTree>
    <p:extLst>
      <p:ext uri="{BB962C8B-B14F-4D97-AF65-F5344CB8AC3E}">
        <p14:creationId xmlns:p14="http://schemas.microsoft.com/office/powerpoint/2010/main" val="1438028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30 seconds</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Click animation</a:t>
            </a:r>
          </a:p>
          <a:p>
            <a:pPr eaLnBrk="1" hangingPunct="1">
              <a:spcBef>
                <a:spcPct val="0"/>
              </a:spcBef>
            </a:pPr>
            <a:r>
              <a:rPr lang="en-US" b="1" dirty="0" smtClean="0">
                <a:latin typeface="Calibri" charset="0"/>
              </a:rPr>
              <a:t>Say</a:t>
            </a:r>
            <a:r>
              <a:rPr lang="en-US" dirty="0" smtClean="0">
                <a:latin typeface="Calibri" charset="0"/>
              </a:rPr>
              <a:t>: Principals</a:t>
            </a:r>
            <a:r>
              <a:rPr lang="en-US" baseline="0" dirty="0" smtClean="0">
                <a:latin typeface="Calibri" charset="0"/>
              </a:rPr>
              <a:t> please use the EL dashboard to identify profile B students and Hold SSPT meeting. Discuss grades and support with teachers. </a:t>
            </a:r>
          </a:p>
          <a:p>
            <a:pPr eaLnBrk="1" hangingPunct="1">
              <a:spcBef>
                <a:spcPct val="0"/>
              </a:spcBef>
            </a:pPr>
            <a:endParaRPr lang="en-US" baseline="0" dirty="0" smtClean="0">
              <a:latin typeface="Calibri"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A1B97349-92E1-D04F-A1CF-222089BBF697}" type="slidenum">
              <a:rPr lang="en-US" sz="1200"/>
              <a:pPr eaLnBrk="1" fontAlgn="base" hangingPunct="1">
                <a:spcBef>
                  <a:spcPct val="0"/>
                </a:spcBef>
                <a:spcAft>
                  <a:spcPct val="0"/>
                </a:spcAft>
              </a:pPr>
              <a:t>8</a:t>
            </a:fld>
            <a:endParaRPr lang="en-US" sz="1200"/>
          </a:p>
        </p:txBody>
      </p:sp>
    </p:spTree>
    <p:extLst>
      <p:ext uri="{BB962C8B-B14F-4D97-AF65-F5344CB8AC3E}">
        <p14:creationId xmlns:p14="http://schemas.microsoft.com/office/powerpoint/2010/main" val="954243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30 seconds</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Click animation</a:t>
            </a:r>
          </a:p>
          <a:p>
            <a:pPr eaLnBrk="1" hangingPunct="1">
              <a:spcBef>
                <a:spcPct val="0"/>
              </a:spcBef>
            </a:pPr>
            <a:r>
              <a:rPr lang="en-US" b="1" dirty="0" smtClean="0">
                <a:latin typeface="Calibri" charset="0"/>
              </a:rPr>
              <a:t>Say</a:t>
            </a:r>
            <a:r>
              <a:rPr lang="en-US" dirty="0" smtClean="0">
                <a:latin typeface="Calibri" charset="0"/>
              </a:rPr>
              <a:t>: Principals,</a:t>
            </a:r>
            <a:r>
              <a:rPr lang="en-US" baseline="0" dirty="0" smtClean="0">
                <a:latin typeface="Calibri" charset="0"/>
              </a:rPr>
              <a:t> for Profile C-H students, the SSPT can help to inform staff on how to provide targeted support.</a:t>
            </a:r>
          </a:p>
          <a:p>
            <a:pPr eaLnBrk="1" hangingPunct="1">
              <a:spcBef>
                <a:spcPct val="0"/>
              </a:spcBef>
            </a:pPr>
            <a:endParaRPr lang="en-US" dirty="0">
              <a:latin typeface="Calibri"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A1B97349-92E1-D04F-A1CF-222089BBF697}" type="slidenum">
              <a:rPr lang="en-US" sz="1200"/>
              <a:pPr eaLnBrk="1" fontAlgn="base" hangingPunct="1">
                <a:spcBef>
                  <a:spcPct val="0"/>
                </a:spcBef>
                <a:spcAft>
                  <a:spcPct val="0"/>
                </a:spcAft>
              </a:pPr>
              <a:t>9</a:t>
            </a:fld>
            <a:endParaRPr lang="en-US" sz="1200"/>
          </a:p>
        </p:txBody>
      </p:sp>
    </p:spTree>
    <p:extLst>
      <p:ext uri="{BB962C8B-B14F-4D97-AF65-F5344CB8AC3E}">
        <p14:creationId xmlns:p14="http://schemas.microsoft.com/office/powerpoint/2010/main" val="32357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2209800" y="3429000"/>
            <a:ext cx="4966446" cy="1398494"/>
          </a:xfrm>
          <a:prstGeom prst="rect">
            <a:avLst/>
          </a:prstGeom>
          <a:noFill/>
          <a:ln>
            <a:noFill/>
          </a:ln>
        </p:spPr>
        <p:txBody>
          <a:bodyPr lIns="91425" tIns="91425" rIns="91425" bIns="91425" anchor="b" anchorCtr="0"/>
          <a:lstStyle>
            <a:lvl1pPr algn="r" rtl="0">
              <a:spcBef>
                <a:spcPts val="0"/>
              </a:spcBef>
              <a:defRPr sz="4600" b="0" cap="none" baseline="0"/>
            </a:lvl1pPr>
            <a:lvl2pPr rtl="0">
              <a:spcBef>
                <a:spcPts val="0"/>
              </a:spcBef>
              <a:defRPr sz="3600">
                <a:solidFill>
                  <a:schemeClr val="accent1"/>
                </a:solidFill>
                <a:latin typeface="Questrial"/>
                <a:ea typeface="Questrial"/>
                <a:cs typeface="Questrial"/>
                <a:sym typeface="Questrial"/>
              </a:defRPr>
            </a:lvl2pPr>
            <a:lvl3pPr rtl="0">
              <a:spcBef>
                <a:spcPts val="0"/>
              </a:spcBef>
              <a:defRPr sz="3600">
                <a:solidFill>
                  <a:schemeClr val="accent1"/>
                </a:solidFill>
                <a:latin typeface="Questrial"/>
                <a:ea typeface="Questrial"/>
                <a:cs typeface="Questrial"/>
                <a:sym typeface="Questrial"/>
              </a:defRPr>
            </a:lvl3pPr>
            <a:lvl4pPr rtl="0">
              <a:spcBef>
                <a:spcPts val="0"/>
              </a:spcBef>
              <a:defRPr sz="3600">
                <a:solidFill>
                  <a:schemeClr val="accent1"/>
                </a:solidFill>
                <a:latin typeface="Questrial"/>
                <a:ea typeface="Questrial"/>
                <a:cs typeface="Questrial"/>
                <a:sym typeface="Questrial"/>
              </a:defRPr>
            </a:lvl4pPr>
            <a:lvl5pPr rtl="0">
              <a:spcBef>
                <a:spcPts val="0"/>
              </a:spcBef>
              <a:defRPr sz="3600">
                <a:solidFill>
                  <a:schemeClr val="accent1"/>
                </a:solidFill>
                <a:latin typeface="Questrial"/>
                <a:ea typeface="Questrial"/>
                <a:cs typeface="Questrial"/>
                <a:sym typeface="Questrial"/>
              </a:defRPr>
            </a:lvl5pPr>
            <a:lvl6pPr rtl="0">
              <a:spcBef>
                <a:spcPts val="0"/>
              </a:spcBef>
              <a:defRPr sz="3600">
                <a:solidFill>
                  <a:schemeClr val="accent1"/>
                </a:solidFill>
                <a:latin typeface="Questrial"/>
                <a:ea typeface="Questrial"/>
                <a:cs typeface="Questrial"/>
                <a:sym typeface="Questrial"/>
              </a:defRPr>
            </a:lvl6pPr>
            <a:lvl7pPr rtl="0">
              <a:spcBef>
                <a:spcPts val="0"/>
              </a:spcBef>
              <a:defRPr sz="3600">
                <a:solidFill>
                  <a:schemeClr val="accent1"/>
                </a:solidFill>
                <a:latin typeface="Questrial"/>
                <a:ea typeface="Questrial"/>
                <a:cs typeface="Questrial"/>
                <a:sym typeface="Questrial"/>
              </a:defRPr>
            </a:lvl7pPr>
            <a:lvl8pPr rtl="0">
              <a:spcBef>
                <a:spcPts val="0"/>
              </a:spcBef>
              <a:defRPr sz="3600">
                <a:solidFill>
                  <a:schemeClr val="accent1"/>
                </a:solidFill>
                <a:latin typeface="Questrial"/>
                <a:ea typeface="Questrial"/>
                <a:cs typeface="Questrial"/>
                <a:sym typeface="Questrial"/>
              </a:defRPr>
            </a:lvl8pPr>
            <a:lvl9pPr rtl="0">
              <a:spcBef>
                <a:spcPts val="0"/>
              </a:spcBef>
              <a:defRPr sz="3600">
                <a:solidFill>
                  <a:schemeClr val="accent1"/>
                </a:solidFill>
                <a:latin typeface="Questrial"/>
                <a:ea typeface="Questrial"/>
                <a:cs typeface="Questrial"/>
                <a:sym typeface="Questrial"/>
              </a:defRPr>
            </a:lvl9pPr>
          </a:lstStyle>
          <a:p>
            <a:r>
              <a:rPr lang="en-US"/>
              <a:t>Click to edit Master title style</a:t>
            </a:r>
            <a:endParaRPr/>
          </a:p>
        </p:txBody>
      </p:sp>
      <p:sp>
        <p:nvSpPr>
          <p:cNvPr id="17" name="Shape 17"/>
          <p:cNvSpPr txBox="1">
            <a:spLocks noGrp="1"/>
          </p:cNvSpPr>
          <p:nvPr>
            <p:ph type="body" idx="1"/>
          </p:nvPr>
        </p:nvSpPr>
        <p:spPr>
          <a:xfrm>
            <a:off x="2209800" y="4824414"/>
            <a:ext cx="4966446" cy="1320800"/>
          </a:xfrm>
          <a:prstGeom prst="rect">
            <a:avLst/>
          </a:prstGeom>
          <a:noFill/>
          <a:ln>
            <a:noFill/>
          </a:ln>
        </p:spPr>
        <p:txBody>
          <a:bodyPr lIns="91425" tIns="91425" rIns="91425" bIns="91425" anchor="t" anchorCtr="0"/>
          <a:lstStyle>
            <a:lvl1pPr marL="0" indent="0" algn="r" rtl="0">
              <a:spcBef>
                <a:spcPts val="0"/>
              </a:spcBef>
              <a:buClr>
                <a:schemeClr val="dk2"/>
              </a:buClr>
              <a:buFont typeface="Questrial"/>
              <a:buNone/>
              <a:defRPr sz="1600">
                <a:solidFill>
                  <a:schemeClr val="dk2"/>
                </a:solidFill>
              </a:defRPr>
            </a:lvl1pPr>
            <a:lvl2pPr marL="457200" indent="0" rtl="0">
              <a:spcBef>
                <a:spcPts val="0"/>
              </a:spcBef>
              <a:buClr>
                <a:srgbClr val="888888"/>
              </a:buClr>
              <a:buFont typeface="Questrial"/>
              <a:buNone/>
              <a:defRPr sz="1800">
                <a:solidFill>
                  <a:srgbClr val="888888"/>
                </a:solidFill>
              </a:defRPr>
            </a:lvl2pPr>
            <a:lvl3pPr marL="914400" indent="0" rtl="0">
              <a:spcBef>
                <a:spcPts val="0"/>
              </a:spcBef>
              <a:buClr>
                <a:srgbClr val="888888"/>
              </a:buClr>
              <a:buFont typeface="Questrial"/>
              <a:buNone/>
              <a:defRPr sz="1600">
                <a:solidFill>
                  <a:srgbClr val="888888"/>
                </a:solidFill>
              </a:defRPr>
            </a:lvl3pPr>
            <a:lvl4pPr marL="1371600" indent="0" rtl="0">
              <a:spcBef>
                <a:spcPts val="0"/>
              </a:spcBef>
              <a:buClr>
                <a:srgbClr val="888888"/>
              </a:buClr>
              <a:buFont typeface="Questrial"/>
              <a:buNone/>
              <a:defRPr sz="1400">
                <a:solidFill>
                  <a:srgbClr val="888888"/>
                </a:solidFill>
              </a:defRPr>
            </a:lvl4pPr>
            <a:lvl5pPr marL="1828800" indent="0" rtl="0">
              <a:spcBef>
                <a:spcPts val="0"/>
              </a:spcBef>
              <a:buClr>
                <a:srgbClr val="888888"/>
              </a:buClr>
              <a:buFont typeface="Questrial"/>
              <a:buNone/>
              <a:defRPr sz="1400">
                <a:solidFill>
                  <a:srgbClr val="888888"/>
                </a:solidFill>
              </a:defRPr>
            </a:lvl5pPr>
            <a:lvl6pPr marL="2286000" indent="0" rtl="0">
              <a:spcBef>
                <a:spcPts val="0"/>
              </a:spcBef>
              <a:buClr>
                <a:srgbClr val="888888"/>
              </a:buClr>
              <a:buFont typeface="Questrial"/>
              <a:buNone/>
              <a:defRPr sz="1400">
                <a:solidFill>
                  <a:srgbClr val="888888"/>
                </a:solidFill>
              </a:defRPr>
            </a:lvl6pPr>
            <a:lvl7pPr marL="2743200" indent="0" rtl="0">
              <a:spcBef>
                <a:spcPts val="0"/>
              </a:spcBef>
              <a:buClr>
                <a:srgbClr val="888888"/>
              </a:buClr>
              <a:buFont typeface="Questrial"/>
              <a:buNone/>
              <a:defRPr sz="1400">
                <a:solidFill>
                  <a:srgbClr val="888888"/>
                </a:solidFill>
              </a:defRPr>
            </a:lvl7pPr>
            <a:lvl8pPr marL="3200400" indent="0" rtl="0">
              <a:spcBef>
                <a:spcPts val="0"/>
              </a:spcBef>
              <a:buClr>
                <a:srgbClr val="888888"/>
              </a:buClr>
              <a:buFont typeface="Questrial"/>
              <a:buNone/>
              <a:defRPr sz="1400">
                <a:solidFill>
                  <a:srgbClr val="888888"/>
                </a:solidFill>
              </a:defRPr>
            </a:lvl8pPr>
            <a:lvl9pPr marL="3657600" indent="0" rtl="0">
              <a:spcBef>
                <a:spcPts val="0"/>
              </a:spcBef>
              <a:buClr>
                <a:srgbClr val="888888"/>
              </a:buClr>
              <a:buFont typeface="Questrial"/>
              <a:buNone/>
              <a:defRPr sz="1400">
                <a:solidFill>
                  <a:srgbClr val="888888"/>
                </a:solidFill>
              </a:defRPr>
            </a:lvl9pPr>
          </a:lstStyle>
          <a:p>
            <a:pPr lvl="0"/>
            <a:r>
              <a:rPr lang="en-US"/>
              <a:t>Click to edit Master text styles</a:t>
            </a:r>
          </a:p>
        </p:txBody>
      </p:sp>
      <p:sp>
        <p:nvSpPr>
          <p:cNvPr id="18" name="Shape 18"/>
          <p:cNvSpPr txBox="1">
            <a:spLocks noGrp="1"/>
          </p:cNvSpPr>
          <p:nvPr>
            <p:ph type="dt" idx="10"/>
          </p:nvPr>
        </p:nvSpPr>
        <p:spPr>
          <a:xfrm>
            <a:off x="5562600" y="6356350"/>
            <a:ext cx="1622424" cy="365125"/>
          </a:xfrm>
          <a:prstGeom prst="rect">
            <a:avLst/>
          </a:prstGeom>
          <a:noFill/>
          <a:ln>
            <a:noFill/>
          </a:ln>
        </p:spPr>
        <p:txBody>
          <a:bodyPr lIns="91425" tIns="91425" rIns="91425" bIns="91425" anchor="ctr" anchorCtr="0"/>
          <a:lstStyle>
            <a:lvl1pPr marL="0" marR="0" indent="0" algn="r" rtl="0">
              <a:spcBef>
                <a:spcPts val="0"/>
              </a:spcBef>
              <a:defRPr sz="1100" b="1" i="0" u="none" strike="noStrike" cap="none" baseline="0">
                <a:solidFill>
                  <a:srgbClr val="7A7A7A"/>
                </a:solidFill>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9" name="Shape 19"/>
          <p:cNvSpPr txBox="1">
            <a:spLocks noGrp="1"/>
          </p:cNvSpPr>
          <p:nvPr>
            <p:ph type="ftr" idx="11"/>
          </p:nvPr>
        </p:nvSpPr>
        <p:spPr>
          <a:xfrm>
            <a:off x="174625" y="6356350"/>
            <a:ext cx="5311774" cy="365125"/>
          </a:xfrm>
          <a:prstGeom prst="rect">
            <a:avLst/>
          </a:prstGeom>
          <a:noFill/>
          <a:ln>
            <a:noFill/>
          </a:ln>
        </p:spPr>
        <p:txBody>
          <a:bodyPr lIns="91425" tIns="91425" rIns="91425" bIns="91425" anchor="ctr" anchorCtr="0"/>
          <a:lstStyle>
            <a:lvl1pPr marL="0" marR="0" indent="0" algn="l" rtl="0">
              <a:spcBef>
                <a:spcPts val="0"/>
              </a:spcBef>
              <a:defRPr sz="1800" b="0" i="0" u="none" strike="noStrike" cap="none" baseline="0">
                <a:solidFill>
                  <a:schemeClr val="dk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20" name="Shape 20"/>
          <p:cNvSpPr txBox="1">
            <a:spLocks noGrp="1"/>
          </p:cNvSpPr>
          <p:nvPr>
            <p:ph type="sldNum" idx="12"/>
          </p:nvPr>
        </p:nvSpPr>
        <p:spPr>
          <a:xfrm>
            <a:off x="8256586" y="360362"/>
            <a:ext cx="506412"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Questrial"/>
              <a:buNone/>
            </a:pPr>
            <a:fld id="{00000000-1234-1234-1234-123412341234}" type="slidenum">
              <a:rPr lang="en-US" sz="2200" b="1" i="0" u="none" strike="noStrike" cap="none" baseline="0">
                <a:solidFill>
                  <a:schemeClr val="lt1"/>
                </a:solidFill>
                <a:latin typeface="Questrial"/>
                <a:ea typeface="Questrial"/>
                <a:cs typeface="Questrial"/>
                <a:sym typeface="Questrial"/>
              </a:rPr>
              <a:t>‹#›</a:t>
            </a:fld>
            <a:endParaRPr lang="en-US" sz="2200" b="1" i="0" u="none" strike="noStrike" cap="none" baseline="0">
              <a:solidFill>
                <a:schemeClr val="lt1"/>
              </a:solidFill>
              <a:latin typeface="Questrial"/>
              <a:ea typeface="Questrial"/>
              <a:cs typeface="Questrial"/>
              <a:sym typeface="Quest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B0751-24B3-7645-B542-73B84832C04F}" type="datetimeFigureOut">
              <a:rPr lang="en-US" smtClean="0"/>
              <a:t>3/15/17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128000" y="6470704"/>
            <a:ext cx="730250" cy="274320"/>
          </a:xfrm>
          <a:prstGeom prst="rect">
            <a:avLst/>
          </a:prstGeom>
        </p:spPr>
        <p:txBody>
          <a:bodyPr/>
          <a:lstStyle/>
          <a:p>
            <a:fld id="{D91F88DD-0E54-F843-9443-0ABE4E8EF294}" type="slidenum">
              <a:rPr lang="en-US" smtClean="0"/>
              <a:t>‹#›</a:t>
            </a:fld>
            <a:endParaRPr lang="en-US"/>
          </a:p>
        </p:txBody>
      </p:sp>
    </p:spTree>
    <p:extLst>
      <p:ext uri="{BB962C8B-B14F-4D97-AF65-F5344CB8AC3E}">
        <p14:creationId xmlns:p14="http://schemas.microsoft.com/office/powerpoint/2010/main" val="200340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B0751-24B3-7645-B542-73B84832C04F}" type="datetimeFigureOut">
              <a:rPr lang="en-US" smtClean="0"/>
              <a:t>3/15/17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128000" y="6470704"/>
            <a:ext cx="730250" cy="274320"/>
          </a:xfrm>
          <a:prstGeom prst="rect">
            <a:avLst/>
          </a:prstGeom>
        </p:spPr>
        <p:txBody>
          <a:bodyPr/>
          <a:lstStyle/>
          <a:p>
            <a:fld id="{D91F88DD-0E54-F843-9443-0ABE4E8EF294}" type="slidenum">
              <a:rPr lang="en-US" smtClean="0"/>
              <a:t>‹#›</a:t>
            </a:fld>
            <a:endParaRPr lang="en-US"/>
          </a:p>
        </p:txBody>
      </p:sp>
    </p:spTree>
    <p:extLst>
      <p:ext uri="{BB962C8B-B14F-4D97-AF65-F5344CB8AC3E}">
        <p14:creationId xmlns:p14="http://schemas.microsoft.com/office/powerpoint/2010/main" val="138808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5"/>
        <p:cNvGrpSpPr/>
        <p:nvPr/>
      </p:nvGrpSpPr>
      <p:grpSpPr>
        <a:xfrm>
          <a:off x="0" y="0"/>
          <a:ext cx="0" cy="0"/>
          <a:chOff x="0" y="0"/>
          <a:chExt cx="0" cy="0"/>
        </a:xfrm>
      </p:grpSpPr>
      <p:sp>
        <p:nvSpPr>
          <p:cNvPr id="36" name="Shape 36"/>
          <p:cNvSpPr txBox="1">
            <a:spLocks noGrp="1"/>
          </p:cNvSpPr>
          <p:nvPr>
            <p:ph type="dt" idx="10"/>
          </p:nvPr>
        </p:nvSpPr>
        <p:spPr>
          <a:xfrm>
            <a:off x="7199311" y="6356350"/>
            <a:ext cx="1752600" cy="365125"/>
          </a:xfrm>
          <a:prstGeom prst="rect">
            <a:avLst/>
          </a:prstGeom>
          <a:noFill/>
          <a:ln>
            <a:noFill/>
          </a:ln>
        </p:spPr>
        <p:txBody>
          <a:bodyPr lIns="91425" tIns="91425" rIns="91425" bIns="91425" anchor="ctr" anchorCtr="0"/>
          <a:lstStyle>
            <a:lvl1pPr marL="0" marR="0" indent="0" algn="r" rtl="0">
              <a:spcBef>
                <a:spcPts val="0"/>
              </a:spcBef>
              <a:defRPr sz="1100" b="1" i="0" u="none" strike="noStrike" cap="none" baseline="0">
                <a:solidFill>
                  <a:srgbClr val="7A7A7A"/>
                </a:solidFill>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7" name="Shape 37"/>
          <p:cNvSpPr txBox="1">
            <a:spLocks noGrp="1"/>
          </p:cNvSpPr>
          <p:nvPr>
            <p:ph type="ftr" idx="11"/>
          </p:nvPr>
        </p:nvSpPr>
        <p:spPr>
          <a:xfrm>
            <a:off x="174625" y="6356350"/>
            <a:ext cx="6007100" cy="365125"/>
          </a:xfrm>
          <a:prstGeom prst="rect">
            <a:avLst/>
          </a:prstGeom>
          <a:noFill/>
          <a:ln>
            <a:noFill/>
          </a:ln>
        </p:spPr>
        <p:txBody>
          <a:bodyPr lIns="91425" tIns="91425" rIns="91425" bIns="91425" anchor="ctr" anchorCtr="0"/>
          <a:lstStyle>
            <a:lvl1pPr marL="0" marR="0" indent="0" algn="l" rtl="0">
              <a:spcBef>
                <a:spcPts val="0"/>
              </a:spcBef>
              <a:defRPr sz="1800" b="0" i="1" u="none" strike="noStrike" cap="none" baseline="0">
                <a:solidFill>
                  <a:schemeClr val="dk1"/>
                </a:solidFill>
                <a:latin typeface="Optima"/>
                <a:ea typeface="Questrial"/>
                <a:cs typeface="Optima"/>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r>
              <a:rPr lang="en-US"/>
              <a:t>Resources/Research</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B185DF-6BE2-904F-A1FD-7CA5BA3C1E9A}" type="datetimeFigureOut">
              <a:rPr lang="en-US" smtClean="0"/>
              <a:t>3/15/17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BC82244-943D-8F40-AA72-A1DD770ECB4C}" type="slidenum">
              <a:rPr lang="en-US" smtClean="0"/>
              <a:t>‹#›</a:t>
            </a:fld>
            <a:endParaRPr lang="en-US"/>
          </a:p>
        </p:txBody>
      </p:sp>
    </p:spTree>
    <p:extLst>
      <p:ext uri="{BB962C8B-B14F-4D97-AF65-F5344CB8AC3E}">
        <p14:creationId xmlns:p14="http://schemas.microsoft.com/office/powerpoint/2010/main" val="285022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4"/>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Wednesday, March 15, 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04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Wednesday, March 15, 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2059749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theme" Target="../theme/theme2.xml"/><Relationship Id="rId6"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p:nvPr/>
        </p:nvSpPr>
        <p:spPr>
          <a:xfrm>
            <a:off x="7759700" y="268287"/>
            <a:ext cx="1098550" cy="6349999"/>
          </a:xfrm>
          <a:prstGeom prst="rect">
            <a:avLst/>
          </a:prstGeom>
          <a:solidFill>
            <a:schemeClr val="accen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Questrial"/>
              <a:ea typeface="Questrial"/>
              <a:cs typeface="Questrial"/>
              <a:sym typeface="Questrial"/>
            </a:endParaRPr>
          </a:p>
        </p:txBody>
      </p:sp>
      <p:sp>
        <p:nvSpPr>
          <p:cNvPr id="10" name="Shape 10"/>
          <p:cNvSpPr txBox="1">
            <a:spLocks noGrp="1"/>
          </p:cNvSpPr>
          <p:nvPr>
            <p:ph type="title"/>
          </p:nvPr>
        </p:nvSpPr>
        <p:spPr>
          <a:xfrm>
            <a:off x="392076" y="963236"/>
            <a:ext cx="7302500" cy="681052"/>
          </a:xfrm>
          <a:prstGeom prst="rect">
            <a:avLst/>
          </a:prstGeom>
          <a:noFill/>
          <a:ln>
            <a:noFill/>
          </a:ln>
        </p:spPr>
        <p:txBody>
          <a:bodyPr lIns="91425" tIns="91425" rIns="91425" bIns="91425" anchor="b" anchorCtr="0"/>
          <a:lstStyle>
            <a:lvl1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1pPr>
            <a:lvl2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2pPr>
            <a:lvl3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3pPr>
            <a:lvl4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4pPr>
            <a:lvl5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5pPr>
            <a:lvl6pPr marL="4572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6pPr>
            <a:lvl7pPr marL="9144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7pPr>
            <a:lvl8pPr marL="13716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8pPr>
            <a:lvl9pPr marL="18288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9pPr>
          </a:lstStyle>
          <a:p>
            <a:pPr marL="0" marR="0" lvl="0" indent="0" rtl="0">
              <a:lnSpc>
                <a:spcPct val="100000"/>
              </a:lnSpc>
              <a:spcBef>
                <a:spcPts val="0"/>
              </a:spcBef>
              <a:spcAft>
                <a:spcPts val="0"/>
              </a:spcAft>
            </a:pPr>
            <a:r>
              <a:rPr lang="en-US" sz="2000" b="1" u="none" strike="noStrike" cap="none" baseline="0">
                <a:solidFill>
                  <a:schemeClr val="dk2"/>
                </a:solidFill>
                <a:latin typeface="Optima"/>
                <a:ea typeface="Arial"/>
                <a:cs typeface="Optima"/>
                <a:sym typeface="Arial"/>
              </a:rPr>
              <a:t>L</a:t>
            </a:r>
            <a:r>
              <a:rPr lang="en-US" sz="2000" u="none" strike="noStrike" cap="none" baseline="0">
                <a:solidFill>
                  <a:schemeClr val="dk2"/>
                </a:solidFill>
                <a:latin typeface="Optima"/>
                <a:ea typeface="Arial"/>
                <a:cs typeface="Optima"/>
                <a:sym typeface="Arial"/>
              </a:rPr>
              <a:t>os </a:t>
            </a:r>
            <a:r>
              <a:rPr lang="en-US" sz="2000" b="1" u="none" strike="noStrike" cap="none" baseline="0">
                <a:solidFill>
                  <a:schemeClr val="dk2"/>
                </a:solidFill>
                <a:latin typeface="Optima"/>
                <a:ea typeface="Arial"/>
                <a:cs typeface="Optima"/>
                <a:sym typeface="Arial"/>
              </a:rPr>
              <a:t>A</a:t>
            </a:r>
            <a:r>
              <a:rPr lang="en-US" sz="2000" u="none" strike="noStrike" cap="none" baseline="0">
                <a:solidFill>
                  <a:schemeClr val="dk2"/>
                </a:solidFill>
                <a:latin typeface="Optima"/>
                <a:ea typeface="Arial"/>
                <a:cs typeface="Optima"/>
                <a:sym typeface="Arial"/>
              </a:rPr>
              <a:t>ngeles </a:t>
            </a:r>
            <a:r>
              <a:rPr lang="en-US" sz="2000" b="1" u="none" strike="noStrike" cap="none" baseline="0">
                <a:solidFill>
                  <a:schemeClr val="dk2"/>
                </a:solidFill>
                <a:latin typeface="Optima"/>
                <a:ea typeface="Arial"/>
                <a:cs typeface="Optima"/>
                <a:sym typeface="Arial"/>
              </a:rPr>
              <a:t>U</a:t>
            </a:r>
            <a:r>
              <a:rPr lang="en-US" sz="2000" u="none" strike="noStrike" cap="none" baseline="0">
                <a:solidFill>
                  <a:schemeClr val="dk2"/>
                </a:solidFill>
                <a:latin typeface="Optima"/>
                <a:ea typeface="Arial"/>
                <a:cs typeface="Optima"/>
                <a:sym typeface="Arial"/>
              </a:rPr>
              <a:t>nified </a:t>
            </a:r>
            <a:r>
              <a:rPr lang="en-US" sz="2000" b="1" u="none" strike="noStrike" cap="none" baseline="0">
                <a:solidFill>
                  <a:schemeClr val="dk2"/>
                </a:solidFill>
                <a:latin typeface="Optima"/>
                <a:ea typeface="Arial"/>
                <a:cs typeface="Optima"/>
                <a:sym typeface="Arial"/>
              </a:rPr>
              <a:t>S</a:t>
            </a:r>
            <a:r>
              <a:rPr lang="en-US" sz="2000" u="none" strike="noStrike" cap="none" baseline="0">
                <a:solidFill>
                  <a:schemeClr val="dk2"/>
                </a:solidFill>
                <a:latin typeface="Optima"/>
                <a:ea typeface="Arial"/>
                <a:cs typeface="Optima"/>
                <a:sym typeface="Arial"/>
              </a:rPr>
              <a:t>chool </a:t>
            </a:r>
            <a:r>
              <a:rPr lang="en-US" sz="2000" b="1" u="none" strike="noStrike" cap="none" baseline="0">
                <a:solidFill>
                  <a:schemeClr val="dk2"/>
                </a:solidFill>
                <a:latin typeface="Optima"/>
                <a:ea typeface="Arial"/>
                <a:cs typeface="Optima"/>
                <a:sym typeface="Arial"/>
              </a:rPr>
              <a:t>D</a:t>
            </a:r>
            <a:r>
              <a:rPr lang="en-US" sz="2000" u="none" strike="noStrike" cap="none" baseline="0">
                <a:solidFill>
                  <a:schemeClr val="dk2"/>
                </a:solidFill>
                <a:latin typeface="Optima"/>
                <a:ea typeface="Arial"/>
                <a:cs typeface="Optima"/>
                <a:sym typeface="Arial"/>
              </a:rPr>
              <a:t>istrict</a:t>
            </a:r>
            <a:br>
              <a:rPr lang="en-US" sz="2000" u="none" strike="noStrike" cap="none" baseline="0">
                <a:solidFill>
                  <a:schemeClr val="dk2"/>
                </a:solidFill>
                <a:latin typeface="Optima"/>
                <a:ea typeface="Arial"/>
                <a:cs typeface="Optima"/>
                <a:sym typeface="Arial"/>
              </a:rPr>
            </a:br>
            <a:r>
              <a:rPr lang="en-US" sz="2200" b="1" u="none" strike="noStrike" cap="small" baseline="0">
                <a:solidFill>
                  <a:srgbClr val="3366FF"/>
                </a:solidFill>
                <a:latin typeface="Optima"/>
                <a:ea typeface="Arial"/>
                <a:cs typeface="Optima"/>
                <a:sym typeface="Arial"/>
              </a:rPr>
              <a:t>M</a:t>
            </a:r>
            <a:r>
              <a:rPr lang="en-US" sz="2200" b="1" u="none" strike="noStrike" cap="small" baseline="0">
                <a:solidFill>
                  <a:schemeClr val="dk2"/>
                </a:solidFill>
                <a:latin typeface="Optima"/>
                <a:ea typeface="Arial"/>
                <a:cs typeface="Optima"/>
                <a:sym typeface="Arial"/>
              </a:rPr>
              <a:t>ultilingual &amp; </a:t>
            </a:r>
            <a:r>
              <a:rPr lang="en-US" sz="2200" b="1" u="none" strike="noStrike" cap="small" baseline="0">
                <a:solidFill>
                  <a:srgbClr val="3366FF"/>
                </a:solidFill>
                <a:latin typeface="Optima"/>
                <a:ea typeface="Arial"/>
                <a:cs typeface="Optima"/>
                <a:sym typeface="Arial"/>
              </a:rPr>
              <a:t>M</a:t>
            </a:r>
            <a:r>
              <a:rPr lang="en-US" sz="2200" b="1" u="none" strike="noStrike" cap="small" baseline="0">
                <a:solidFill>
                  <a:schemeClr val="dk2"/>
                </a:solidFill>
                <a:latin typeface="Optima"/>
                <a:ea typeface="Arial"/>
                <a:cs typeface="Optima"/>
                <a:sym typeface="Arial"/>
              </a:rPr>
              <a:t>ulticultural</a:t>
            </a:r>
            <a:r>
              <a:rPr lang="en-US" sz="2200" b="1" u="none" strike="noStrike" cap="small">
                <a:solidFill>
                  <a:schemeClr val="dk2"/>
                </a:solidFill>
                <a:latin typeface="Optima"/>
                <a:ea typeface="Arial"/>
                <a:cs typeface="Optima"/>
                <a:sym typeface="Arial"/>
              </a:rPr>
              <a:t> </a:t>
            </a:r>
            <a:r>
              <a:rPr lang="en-US" sz="2200" b="1" u="none" strike="noStrike" cap="small">
                <a:solidFill>
                  <a:srgbClr val="3366FF"/>
                </a:solidFill>
                <a:latin typeface="Optima"/>
                <a:ea typeface="Arial"/>
                <a:cs typeface="Optima"/>
                <a:sym typeface="Arial"/>
              </a:rPr>
              <a:t>E</a:t>
            </a:r>
            <a:r>
              <a:rPr lang="en-US" sz="2200" b="1" u="none" strike="noStrike" cap="small">
                <a:solidFill>
                  <a:schemeClr val="dk2"/>
                </a:solidFill>
                <a:latin typeface="Optima"/>
                <a:ea typeface="Arial"/>
                <a:cs typeface="Optima"/>
                <a:sym typeface="Arial"/>
              </a:rPr>
              <a:t>ducation </a:t>
            </a:r>
            <a:r>
              <a:rPr lang="en-US" sz="2200" b="1" u="none" strike="noStrike" cap="small">
                <a:solidFill>
                  <a:srgbClr val="3366FF"/>
                </a:solidFill>
                <a:latin typeface="Optima"/>
                <a:ea typeface="Arial"/>
                <a:cs typeface="Optima"/>
                <a:sym typeface="Arial"/>
              </a:rPr>
              <a:t>D</a:t>
            </a:r>
            <a:r>
              <a:rPr lang="en-US" sz="2200" b="1" u="none" strike="noStrike" cap="small">
                <a:solidFill>
                  <a:schemeClr val="dk2"/>
                </a:solidFill>
                <a:latin typeface="Optima"/>
                <a:ea typeface="Arial"/>
                <a:cs typeface="Optima"/>
                <a:sym typeface="Arial"/>
              </a:rPr>
              <a:t>epartment</a:t>
            </a:r>
            <a:r>
              <a:rPr lang="en-US" sz="2200" b="1" u="none" strike="noStrike" cap="small" baseline="0">
                <a:solidFill>
                  <a:schemeClr val="dk2"/>
                </a:solidFill>
                <a:latin typeface="Optima"/>
                <a:ea typeface="Arial"/>
                <a:cs typeface="Optima"/>
                <a:sym typeface="Arial"/>
              </a:rPr>
              <a:t/>
            </a:r>
            <a:br>
              <a:rPr lang="en-US" sz="2200" b="1" u="none" strike="noStrike" cap="small" baseline="0">
                <a:solidFill>
                  <a:schemeClr val="dk2"/>
                </a:solidFill>
                <a:latin typeface="Optima"/>
                <a:ea typeface="Arial"/>
                <a:cs typeface="Optima"/>
                <a:sym typeface="Arial"/>
              </a:rPr>
            </a:br>
            <a:endParaRPr/>
          </a:p>
        </p:txBody>
      </p:sp>
      <p:sp>
        <p:nvSpPr>
          <p:cNvPr id="11" name="Shape 11"/>
          <p:cNvSpPr txBox="1">
            <a:spLocks noGrp="1"/>
          </p:cNvSpPr>
          <p:nvPr>
            <p:ph type="body" idx="1"/>
          </p:nvPr>
        </p:nvSpPr>
        <p:spPr>
          <a:xfrm>
            <a:off x="457200" y="2209800"/>
            <a:ext cx="6508749" cy="3916362"/>
          </a:xfrm>
          <a:prstGeom prst="rect">
            <a:avLst/>
          </a:prstGeom>
          <a:noFill/>
          <a:ln>
            <a:noFill/>
          </a:ln>
        </p:spPr>
        <p:txBody>
          <a:bodyPr lIns="91425" tIns="91425" rIns="91425" bIns="91425" anchor="t" anchorCtr="0"/>
          <a:lstStyle>
            <a:lvl1pPr marL="228600" marR="0" indent="-101600" algn="l" rtl="0">
              <a:spcBef>
                <a:spcPts val="1800"/>
              </a:spcBef>
              <a:spcAft>
                <a:spcPts val="0"/>
              </a:spcAft>
              <a:buClr>
                <a:schemeClr val="accent1"/>
              </a:buClr>
              <a:buFont typeface="Noto Symbol"/>
              <a:buChar char="◼"/>
              <a:defRPr sz="2000" b="0" i="0" u="none" strike="noStrike" cap="none" baseline="0">
                <a:solidFill>
                  <a:schemeClr val="dk2"/>
                </a:solidFill>
                <a:latin typeface="Questrial"/>
                <a:ea typeface="Questrial"/>
                <a:cs typeface="Questrial"/>
                <a:sym typeface="Questrial"/>
              </a:defRPr>
            </a:lvl1pPr>
            <a:lvl2pPr marL="457200" marR="0" indent="-114300" algn="l" rtl="0">
              <a:spcBef>
                <a:spcPts val="600"/>
              </a:spcBef>
              <a:spcAft>
                <a:spcPts val="0"/>
              </a:spcAft>
              <a:buClr>
                <a:srgbClr val="4D0000"/>
              </a:buClr>
              <a:buFont typeface="Noto Symbol"/>
              <a:buChar char="◼"/>
              <a:defRPr sz="1800" b="0" i="0" u="none" strike="noStrike" cap="none" baseline="0">
                <a:solidFill>
                  <a:schemeClr val="dk2"/>
                </a:solidFill>
                <a:latin typeface="Questrial"/>
                <a:ea typeface="Questrial"/>
                <a:cs typeface="Questrial"/>
                <a:sym typeface="Questrial"/>
              </a:defRPr>
            </a:lvl2pPr>
            <a:lvl3pPr marL="685800" marR="0" indent="-114300" algn="l" rtl="0">
              <a:spcBef>
                <a:spcPts val="600"/>
              </a:spcBef>
              <a:spcAft>
                <a:spcPts val="0"/>
              </a:spcAft>
              <a:buClr>
                <a:schemeClr val="accent1"/>
              </a:buClr>
              <a:buFont typeface="Noto Symbol"/>
              <a:buChar char="◼"/>
              <a:defRPr sz="1800" b="0" i="0" u="none" strike="noStrike" cap="none" baseline="0">
                <a:solidFill>
                  <a:schemeClr val="dk2"/>
                </a:solidFill>
                <a:latin typeface="Questrial"/>
                <a:ea typeface="Questrial"/>
                <a:cs typeface="Questrial"/>
                <a:sym typeface="Questrial"/>
              </a:defRPr>
            </a:lvl3pPr>
            <a:lvl4pPr marL="914400" marR="0" indent="-114300" algn="l" rtl="0">
              <a:spcBef>
                <a:spcPts val="600"/>
              </a:spcBef>
              <a:spcAft>
                <a:spcPts val="0"/>
              </a:spcAft>
              <a:buClr>
                <a:srgbClr val="4D0000"/>
              </a:buClr>
              <a:buFont typeface="Noto Symbol"/>
              <a:buChar char="◼"/>
              <a:defRPr sz="1800" b="0" i="0" u="none" strike="noStrike" cap="none" baseline="0">
                <a:solidFill>
                  <a:schemeClr val="dk2"/>
                </a:solidFill>
                <a:latin typeface="Questrial"/>
                <a:ea typeface="Questrial"/>
                <a:cs typeface="Questrial"/>
                <a:sym typeface="Questrial"/>
              </a:defRPr>
            </a:lvl4pPr>
            <a:lvl5pPr marL="1143000" marR="0" indent="-114300" algn="l" rtl="0">
              <a:spcBef>
                <a:spcPts val="600"/>
              </a:spcBef>
              <a:spcAft>
                <a:spcPts val="0"/>
              </a:spcAft>
              <a:buClr>
                <a:schemeClr val="accent1"/>
              </a:buClr>
              <a:buFont typeface="Noto Symbol"/>
              <a:buChar char="◼"/>
              <a:defRPr sz="1800" b="0" i="0" u="none" strike="noStrike" cap="none" baseline="0">
                <a:solidFill>
                  <a:schemeClr val="dk2"/>
                </a:solidFill>
                <a:latin typeface="Questrial"/>
                <a:ea typeface="Questrial"/>
                <a:cs typeface="Questrial"/>
                <a:sym typeface="Questrial"/>
              </a:defRPr>
            </a:lvl5pPr>
            <a:lvl6pPr marL="1377950" marR="0" indent="-120650" algn="l" rtl="0">
              <a:spcBef>
                <a:spcPts val="360"/>
              </a:spcBef>
              <a:buClr>
                <a:srgbClr val="073763"/>
              </a:buClr>
              <a:buFont typeface="Noto Symbol"/>
              <a:buChar char="◼"/>
              <a:defRPr sz="1800" b="0" i="0" u="none" strike="noStrike" cap="none" baseline="0">
                <a:solidFill>
                  <a:schemeClr val="dk2"/>
                </a:solidFill>
                <a:latin typeface="Questrial"/>
                <a:ea typeface="Questrial"/>
                <a:cs typeface="Questrial"/>
                <a:sym typeface="Questrial"/>
              </a:defRPr>
            </a:lvl6pPr>
            <a:lvl7pPr marL="1603375" marR="0" indent="-117475" algn="l" rtl="0">
              <a:spcBef>
                <a:spcPts val="360"/>
              </a:spcBef>
              <a:buClr>
                <a:schemeClr val="accent1"/>
              </a:buClr>
              <a:buFont typeface="Noto Symbol"/>
              <a:buChar char="◼"/>
              <a:defRPr sz="1800" b="0" i="0" u="none" strike="noStrike" cap="none" baseline="0">
                <a:solidFill>
                  <a:schemeClr val="dk2"/>
                </a:solidFill>
                <a:latin typeface="Questrial"/>
                <a:ea typeface="Questrial"/>
                <a:cs typeface="Questrial"/>
                <a:sym typeface="Questrial"/>
              </a:defRPr>
            </a:lvl7pPr>
            <a:lvl8pPr marL="1830388" marR="0" indent="-115888" algn="l" rtl="0">
              <a:spcBef>
                <a:spcPts val="360"/>
              </a:spcBef>
              <a:buClr>
                <a:srgbClr val="073763"/>
              </a:buClr>
              <a:buFont typeface="Noto Symbol"/>
              <a:buChar char="◼"/>
              <a:defRPr sz="1800" b="0" i="0" u="none" strike="noStrike" cap="none" baseline="0">
                <a:solidFill>
                  <a:schemeClr val="dk2"/>
                </a:solidFill>
                <a:latin typeface="Questrial"/>
                <a:ea typeface="Questrial"/>
                <a:cs typeface="Questrial"/>
                <a:sym typeface="Questrial"/>
              </a:defRPr>
            </a:lvl8pPr>
            <a:lvl9pPr marL="2057400" marR="0" indent="-114300" algn="l" rtl="0">
              <a:spcBef>
                <a:spcPts val="360"/>
              </a:spcBef>
              <a:buClr>
                <a:schemeClr val="accent1"/>
              </a:buClr>
              <a:buFont typeface="Noto Symbol"/>
              <a:buChar char="◼"/>
              <a:defRPr sz="1800" b="0" i="0" u="none" strike="noStrike" cap="none" baseline="0">
                <a:solidFill>
                  <a:schemeClr val="dk2"/>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5562600" y="6356350"/>
            <a:ext cx="1622424" cy="365125"/>
          </a:xfrm>
          <a:prstGeom prst="rect">
            <a:avLst/>
          </a:prstGeom>
          <a:noFill/>
          <a:ln>
            <a:noFill/>
          </a:ln>
        </p:spPr>
        <p:txBody>
          <a:bodyPr lIns="91425" tIns="91425" rIns="91425" bIns="91425" anchor="ctr" anchorCtr="0"/>
          <a:lstStyle>
            <a:lvl1pPr marL="0" marR="0" indent="0" algn="r" rtl="0">
              <a:spcBef>
                <a:spcPts val="0"/>
              </a:spcBef>
              <a:defRPr sz="1100" b="1" i="0" u="none" strike="noStrike" cap="none" baseline="0">
                <a:solidFill>
                  <a:srgbClr val="7A7A7A"/>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174625" y="6356350"/>
            <a:ext cx="5311774" cy="365125"/>
          </a:xfrm>
          <a:prstGeom prst="rect">
            <a:avLst/>
          </a:prstGeom>
          <a:noFill/>
          <a:ln>
            <a:noFill/>
          </a:ln>
        </p:spPr>
        <p:txBody>
          <a:bodyPr lIns="91425" tIns="91425" rIns="91425" bIns="91425" anchor="ctr" anchorCtr="0"/>
          <a:lstStyle>
            <a:lvl1pPr marL="0" marR="0" indent="0" algn="l" rtl="0">
              <a:spcBef>
                <a:spcPts val="0"/>
              </a:spcBef>
              <a:defRPr sz="1800" b="0" i="0" u="none" strike="noStrike" cap="none" baseline="0">
                <a:solidFill>
                  <a:schemeClr val="dk1"/>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pic>
        <p:nvPicPr>
          <p:cNvPr id="2" name="Picture 1" descr="mmedLogo new.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05614" y="-45257"/>
            <a:ext cx="1787229" cy="1787229"/>
          </a:xfrm>
          <a:prstGeom prst="rect">
            <a:avLst/>
          </a:prstGeom>
        </p:spPr>
      </p:pic>
      <p:cxnSp>
        <p:nvCxnSpPr>
          <p:cNvPr id="4" name="Straight Connector 3"/>
          <p:cNvCxnSpPr/>
          <p:nvPr userDrawn="1"/>
        </p:nvCxnSpPr>
        <p:spPr>
          <a:xfrm>
            <a:off x="457200" y="1123328"/>
            <a:ext cx="6948414" cy="0"/>
          </a:xfrm>
          <a:prstGeom prst="line">
            <a:avLst/>
          </a:prstGeom>
        </p:spPr>
        <p:style>
          <a:lnRef idx="2">
            <a:schemeClr val="accent1"/>
          </a:lnRef>
          <a:fillRef idx="0">
            <a:schemeClr val="accent1"/>
          </a:fillRef>
          <a:effectRef idx="1">
            <a:schemeClr val="accent1"/>
          </a:effectRef>
          <a:fontRef idx="minor">
            <a:schemeClr val="tx1"/>
          </a:fontRef>
        </p:style>
      </p:cxnSp>
    </p:spTree>
  </p:cSld>
  <p:clrMap bg1="lt1" tx1="dk1" bg2="dk2" tx2="lt2" accent1="accent1" accent2="accent2" accent3="accent3" accent4="accent4" accent5="accent5" accent6="accent6" hlink="hlink" folHlink="folHlink"/>
  <p:sldLayoutIdLst>
    <p:sldLayoutId id="2147483648" r:id="rId1"/>
    <p:sldLayoutId id="2147483657" r:id="rId2"/>
    <p:sldLayoutId id="2147483658" r:id="rId3"/>
  </p:sldLayoutIdLst>
  <p:hf sldNum="0" hdr="0" ftr="0" dt="0"/>
  <p:txStyles>
    <p:titleStyle>
      <a:defPPr marR="0" algn="l" rtl="0">
        <a:lnSpc>
          <a:spcPct val="100000"/>
        </a:lnSpc>
        <a:spcBef>
          <a:spcPts val="0"/>
        </a:spcBef>
        <a:spcAft>
          <a:spcPts val="0"/>
        </a:spcAft>
      </a:defPPr>
      <a:lvl1pPr marL="0" marR="0" indent="0" algn="l" rtl="0" eaLnBrk="1" hangingPunct="1">
        <a:lnSpc>
          <a:spcPct val="100000"/>
        </a:lnSpc>
        <a:spcBef>
          <a:spcPts val="0"/>
        </a:spcBef>
        <a:spcAft>
          <a:spcPts val="0"/>
        </a:spcAft>
        <a:buNone/>
        <a:defRPr sz="36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400" b="0" i="0" u="none" strike="noStrike" cap="none" baseline="0">
          <a:solidFill>
            <a:srgbClr val="000000"/>
          </a:solidFill>
          <a:latin typeface="Optima"/>
          <a:ea typeface="Arial"/>
          <a:cs typeface="Optima"/>
          <a:sym typeface="Arial"/>
          <a:rtl val="0"/>
        </a:defRPr>
      </a:lvl1pPr>
      <a:lvl2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
        <p:cNvGrpSpPr/>
        <p:nvPr/>
      </p:nvGrpSpPr>
      <p:grpSpPr>
        <a:xfrm>
          <a:off x="0" y="0"/>
          <a:ext cx="0" cy="0"/>
          <a:chOff x="0" y="0"/>
          <a:chExt cx="0" cy="0"/>
        </a:xfrm>
      </p:grpSpPr>
      <p:sp>
        <p:nvSpPr>
          <p:cNvPr id="29" name="Shape 29"/>
          <p:cNvSpPr txBox="1"/>
          <p:nvPr/>
        </p:nvSpPr>
        <p:spPr>
          <a:xfrm>
            <a:off x="8148636" y="268287"/>
            <a:ext cx="719136" cy="566736"/>
          </a:xfrm>
          <a:prstGeom prst="rect">
            <a:avLst/>
          </a:prstGeom>
          <a:solidFill>
            <a:schemeClr val="accen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Questrial"/>
              <a:ea typeface="Questrial"/>
              <a:cs typeface="Questrial"/>
              <a:sym typeface="Questrial"/>
            </a:endParaRPr>
          </a:p>
        </p:txBody>
      </p:sp>
      <p:sp>
        <p:nvSpPr>
          <p:cNvPr id="30" name="Shape 30"/>
          <p:cNvSpPr txBox="1">
            <a:spLocks noGrp="1"/>
          </p:cNvSpPr>
          <p:nvPr>
            <p:ph type="title"/>
          </p:nvPr>
        </p:nvSpPr>
        <p:spPr>
          <a:xfrm>
            <a:off x="457200" y="295760"/>
            <a:ext cx="6508749" cy="729887"/>
          </a:xfrm>
          <a:prstGeom prst="rect">
            <a:avLst/>
          </a:prstGeom>
          <a:noFill/>
          <a:ln>
            <a:noFill/>
          </a:ln>
        </p:spPr>
        <p:txBody>
          <a:bodyPr lIns="91425" tIns="91425" rIns="91425" bIns="91425" anchor="b" anchorCtr="0"/>
          <a:lstStyle>
            <a:lvl1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1pPr>
            <a:lvl2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2pPr>
            <a:lvl3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3pPr>
            <a:lvl4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4pPr>
            <a:lvl5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5pPr>
            <a:lvl6pPr marL="4572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6pPr>
            <a:lvl7pPr marL="9144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7pPr>
            <a:lvl8pPr marL="13716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8pPr>
            <a:lvl9pPr marL="18288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9pPr>
          </a:lstStyle>
          <a:p>
            <a:endParaRPr/>
          </a:p>
        </p:txBody>
      </p:sp>
      <p:sp>
        <p:nvSpPr>
          <p:cNvPr id="31" name="Shape 31"/>
          <p:cNvSpPr txBox="1">
            <a:spLocks noGrp="1"/>
          </p:cNvSpPr>
          <p:nvPr>
            <p:ph type="body" idx="1"/>
          </p:nvPr>
        </p:nvSpPr>
        <p:spPr>
          <a:xfrm>
            <a:off x="457200" y="2209800"/>
            <a:ext cx="6508749" cy="3916362"/>
          </a:xfrm>
          <a:prstGeom prst="rect">
            <a:avLst/>
          </a:prstGeom>
          <a:noFill/>
          <a:ln>
            <a:noFill/>
          </a:ln>
        </p:spPr>
        <p:txBody>
          <a:bodyPr lIns="91425" tIns="91425" rIns="91425" bIns="91425" anchor="t" anchorCtr="0"/>
          <a:lstStyle>
            <a:lvl1pPr marL="228600" marR="0" indent="-101600" algn="l" rtl="0">
              <a:spcBef>
                <a:spcPts val="1800"/>
              </a:spcBef>
              <a:spcAft>
                <a:spcPts val="0"/>
              </a:spcAft>
              <a:buClr>
                <a:schemeClr val="accent1"/>
              </a:buClr>
              <a:buFont typeface="Noto Symbol"/>
              <a:buChar char="◼"/>
              <a:defRPr sz="2000" b="0" i="0" u="none" strike="noStrike" cap="none" baseline="0">
                <a:solidFill>
                  <a:schemeClr val="dk2"/>
                </a:solidFill>
                <a:latin typeface="Questrial"/>
                <a:ea typeface="Questrial"/>
                <a:cs typeface="Questrial"/>
                <a:sym typeface="Questrial"/>
              </a:defRPr>
            </a:lvl1pPr>
            <a:lvl2pPr marL="457200" marR="0" indent="-114300" algn="l" rtl="0">
              <a:spcBef>
                <a:spcPts val="600"/>
              </a:spcBef>
              <a:spcAft>
                <a:spcPts val="0"/>
              </a:spcAft>
              <a:buClr>
                <a:srgbClr val="4D0000"/>
              </a:buClr>
              <a:buFont typeface="Noto Symbol"/>
              <a:buChar char="◼"/>
              <a:defRPr sz="1800" b="0" i="0" u="none" strike="noStrike" cap="none" baseline="0">
                <a:solidFill>
                  <a:schemeClr val="dk2"/>
                </a:solidFill>
                <a:latin typeface="Questrial"/>
                <a:ea typeface="Questrial"/>
                <a:cs typeface="Questrial"/>
                <a:sym typeface="Questrial"/>
              </a:defRPr>
            </a:lvl2pPr>
            <a:lvl3pPr marL="685800" marR="0" indent="-114300" algn="l" rtl="0">
              <a:spcBef>
                <a:spcPts val="600"/>
              </a:spcBef>
              <a:spcAft>
                <a:spcPts val="0"/>
              </a:spcAft>
              <a:buClr>
                <a:schemeClr val="accent1"/>
              </a:buClr>
              <a:buFont typeface="Noto Symbol"/>
              <a:buChar char="◼"/>
              <a:defRPr sz="1800" b="0" i="0" u="none" strike="noStrike" cap="none" baseline="0">
                <a:solidFill>
                  <a:schemeClr val="dk2"/>
                </a:solidFill>
                <a:latin typeface="Questrial"/>
                <a:ea typeface="Questrial"/>
                <a:cs typeface="Questrial"/>
                <a:sym typeface="Questrial"/>
              </a:defRPr>
            </a:lvl3pPr>
            <a:lvl4pPr marL="914400" marR="0" indent="-114300" algn="l" rtl="0">
              <a:spcBef>
                <a:spcPts val="600"/>
              </a:spcBef>
              <a:spcAft>
                <a:spcPts val="0"/>
              </a:spcAft>
              <a:buClr>
                <a:srgbClr val="4D0000"/>
              </a:buClr>
              <a:buFont typeface="Noto Symbol"/>
              <a:buChar char="◼"/>
              <a:defRPr sz="1800" b="0" i="0" u="none" strike="noStrike" cap="none" baseline="0">
                <a:solidFill>
                  <a:schemeClr val="dk2"/>
                </a:solidFill>
                <a:latin typeface="Questrial"/>
                <a:ea typeface="Questrial"/>
                <a:cs typeface="Questrial"/>
                <a:sym typeface="Questrial"/>
              </a:defRPr>
            </a:lvl4pPr>
            <a:lvl5pPr marL="1143000" marR="0" indent="-114300" algn="l" rtl="0">
              <a:spcBef>
                <a:spcPts val="600"/>
              </a:spcBef>
              <a:spcAft>
                <a:spcPts val="0"/>
              </a:spcAft>
              <a:buClr>
                <a:schemeClr val="accent1"/>
              </a:buClr>
              <a:buFont typeface="Noto Symbol"/>
              <a:buChar char="◼"/>
              <a:defRPr sz="1800" b="0" i="0" u="none" strike="noStrike" cap="none" baseline="0">
                <a:solidFill>
                  <a:schemeClr val="dk2"/>
                </a:solidFill>
                <a:latin typeface="Questrial"/>
                <a:ea typeface="Questrial"/>
                <a:cs typeface="Questrial"/>
                <a:sym typeface="Questrial"/>
              </a:defRPr>
            </a:lvl5pPr>
            <a:lvl6pPr marL="1377950" marR="0" indent="-120650" algn="l" rtl="0">
              <a:spcBef>
                <a:spcPts val="360"/>
              </a:spcBef>
              <a:buClr>
                <a:srgbClr val="073763"/>
              </a:buClr>
              <a:buFont typeface="Noto Symbol"/>
              <a:buChar char="◼"/>
              <a:defRPr sz="1800" b="0" i="0" u="none" strike="noStrike" cap="none" baseline="0">
                <a:solidFill>
                  <a:schemeClr val="dk2"/>
                </a:solidFill>
                <a:latin typeface="Questrial"/>
                <a:ea typeface="Questrial"/>
                <a:cs typeface="Questrial"/>
                <a:sym typeface="Questrial"/>
              </a:defRPr>
            </a:lvl6pPr>
            <a:lvl7pPr marL="1603375" marR="0" indent="-117475" algn="l" rtl="0">
              <a:spcBef>
                <a:spcPts val="360"/>
              </a:spcBef>
              <a:buClr>
                <a:schemeClr val="accent1"/>
              </a:buClr>
              <a:buFont typeface="Noto Symbol"/>
              <a:buChar char="◼"/>
              <a:defRPr sz="1800" b="0" i="0" u="none" strike="noStrike" cap="none" baseline="0">
                <a:solidFill>
                  <a:schemeClr val="dk2"/>
                </a:solidFill>
                <a:latin typeface="Questrial"/>
                <a:ea typeface="Questrial"/>
                <a:cs typeface="Questrial"/>
                <a:sym typeface="Questrial"/>
              </a:defRPr>
            </a:lvl7pPr>
            <a:lvl8pPr marL="1830388" marR="0" indent="-115888" algn="l" rtl="0">
              <a:spcBef>
                <a:spcPts val="360"/>
              </a:spcBef>
              <a:buClr>
                <a:srgbClr val="073763"/>
              </a:buClr>
              <a:buFont typeface="Noto Symbol"/>
              <a:buChar char="◼"/>
              <a:defRPr sz="1800" b="0" i="0" u="none" strike="noStrike" cap="none" baseline="0">
                <a:solidFill>
                  <a:schemeClr val="dk2"/>
                </a:solidFill>
                <a:latin typeface="Questrial"/>
                <a:ea typeface="Questrial"/>
                <a:cs typeface="Questrial"/>
                <a:sym typeface="Questrial"/>
              </a:defRPr>
            </a:lvl8pPr>
            <a:lvl9pPr marL="2057400" marR="0" indent="-114300" algn="l" rtl="0">
              <a:spcBef>
                <a:spcPts val="360"/>
              </a:spcBef>
              <a:buClr>
                <a:schemeClr val="accent1"/>
              </a:buClr>
              <a:buFont typeface="Noto Symbol"/>
              <a:buChar char="◼"/>
              <a:defRPr sz="1800" b="0" i="0" u="none" strike="noStrike" cap="none" baseline="0">
                <a:solidFill>
                  <a:schemeClr val="dk2"/>
                </a:solidFill>
                <a:latin typeface="Questrial"/>
                <a:ea typeface="Questrial"/>
                <a:cs typeface="Questrial"/>
                <a:sym typeface="Questrial"/>
              </a:defRPr>
            </a:lvl9pPr>
          </a:lstStyle>
          <a:p>
            <a:endParaRPr/>
          </a:p>
        </p:txBody>
      </p:sp>
      <p:sp>
        <p:nvSpPr>
          <p:cNvPr id="32" name="Shape 32"/>
          <p:cNvSpPr txBox="1">
            <a:spLocks noGrp="1"/>
          </p:cNvSpPr>
          <p:nvPr>
            <p:ph type="dt" idx="10"/>
          </p:nvPr>
        </p:nvSpPr>
        <p:spPr>
          <a:xfrm>
            <a:off x="7199311" y="6356350"/>
            <a:ext cx="1752600" cy="365125"/>
          </a:xfrm>
          <a:prstGeom prst="rect">
            <a:avLst/>
          </a:prstGeom>
          <a:noFill/>
          <a:ln>
            <a:noFill/>
          </a:ln>
        </p:spPr>
        <p:txBody>
          <a:bodyPr lIns="91425" tIns="91425" rIns="91425" bIns="91425" anchor="ctr" anchorCtr="0"/>
          <a:lstStyle>
            <a:lvl1pPr marL="0" marR="0" indent="0" algn="r" rtl="0">
              <a:spcBef>
                <a:spcPts val="0"/>
              </a:spcBef>
              <a:defRPr sz="1100" b="1" i="0" u="none" strike="noStrike" cap="none" baseline="0">
                <a:solidFill>
                  <a:srgbClr val="7A7A7A"/>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33" name="Shape 33"/>
          <p:cNvSpPr txBox="1">
            <a:spLocks noGrp="1"/>
          </p:cNvSpPr>
          <p:nvPr>
            <p:ph type="ftr" idx="11"/>
          </p:nvPr>
        </p:nvSpPr>
        <p:spPr>
          <a:xfrm>
            <a:off x="174625" y="6356350"/>
            <a:ext cx="6007100" cy="365125"/>
          </a:xfrm>
          <a:prstGeom prst="rect">
            <a:avLst/>
          </a:prstGeom>
          <a:noFill/>
          <a:ln>
            <a:noFill/>
          </a:ln>
        </p:spPr>
        <p:txBody>
          <a:bodyPr lIns="91425" tIns="91425" rIns="91425" bIns="91425" anchor="ctr" anchorCtr="0"/>
          <a:lstStyle>
            <a:lvl1pPr marL="0" marR="0" indent="0" algn="l" rtl="0">
              <a:spcBef>
                <a:spcPts val="0"/>
              </a:spcBef>
              <a:defRPr sz="1800" b="0" i="1" u="none" strike="noStrike" cap="none" baseline="0">
                <a:solidFill>
                  <a:schemeClr val="dk1"/>
                </a:solidFill>
                <a:latin typeface="Optima"/>
                <a:ea typeface="Questrial"/>
                <a:cs typeface="Optima"/>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r>
              <a:rPr lang="en-US"/>
              <a:t>Resources/Research</a:t>
            </a:r>
          </a:p>
        </p:txBody>
      </p:sp>
      <p:pic>
        <p:nvPicPr>
          <p:cNvPr id="8" name="Picture 7" descr="mmedLogo ne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895921" y="65120"/>
            <a:ext cx="1223489" cy="1223489"/>
          </a:xfrm>
          <a:prstGeom prst="rect">
            <a:avLst/>
          </a:prstGeom>
        </p:spPr>
      </p:pic>
      <p:cxnSp>
        <p:nvCxnSpPr>
          <p:cNvPr id="3" name="Straight Connector 2"/>
          <p:cNvCxnSpPr/>
          <p:nvPr userDrawn="1"/>
        </p:nvCxnSpPr>
        <p:spPr>
          <a:xfrm flipV="1">
            <a:off x="457200" y="1162000"/>
            <a:ext cx="7691436" cy="1"/>
          </a:xfrm>
          <a:prstGeom prst="line">
            <a:avLst/>
          </a:prstGeom>
        </p:spPr>
        <p:style>
          <a:lnRef idx="2">
            <a:schemeClr val="accent1"/>
          </a:lnRef>
          <a:fillRef idx="0">
            <a:schemeClr val="accent1"/>
          </a:fillRef>
          <a:effectRef idx="1">
            <a:schemeClr val="accent1"/>
          </a:effectRef>
          <a:fontRef idx="minor">
            <a:schemeClr val="tx1"/>
          </a:fontRef>
        </p:style>
      </p:cxnSp>
    </p:spTree>
  </p:cSld>
  <p:clrMap bg1="lt1" tx1="dk1" bg2="dk2" tx2="lt2" accent1="accent1" accent2="accent2" accent3="accent3" accent4="accent4" accent5="accent5" accent6="accent6" hlink="hlink" folHlink="folHlink"/>
  <p:sldLayoutIdLst>
    <p:sldLayoutId id="2147483649" r:id="rId1"/>
    <p:sldLayoutId id="2147483654" r:id="rId2"/>
    <p:sldLayoutId id="2147483659" r:id="rId3"/>
    <p:sldLayoutId id="2147483660" r:id="rId4"/>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1" u="none" strike="noStrike" cap="none" baseline="0">
          <a:solidFill>
            <a:srgbClr val="000000"/>
          </a:solidFill>
          <a:latin typeface="Optima"/>
          <a:ea typeface="Arial"/>
          <a:cs typeface="Optima"/>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Optima"/>
          <a:ea typeface="Arial"/>
          <a:cs typeface="Optima"/>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emf"/><Relationship Id="rId5" Type="http://schemas.openxmlformats.org/officeDocument/2006/relationships/image" Target="../media/image33.emf"/><Relationship Id="rId6"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emf"/><Relationship Id="rId5" Type="http://schemas.openxmlformats.org/officeDocument/2006/relationships/image" Target="../media/image33.emf"/><Relationship Id="rId6" Type="http://schemas.openxmlformats.org/officeDocument/2006/relationships/image" Target="../media/image34.png"/><Relationship Id="rId7"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4350" y="4824414"/>
            <a:ext cx="7859058" cy="1320800"/>
          </a:xfrm>
        </p:spPr>
        <p:txBody>
          <a:bodyPr/>
          <a:lstStyle/>
          <a:p>
            <a:endParaRPr lang="en-US" sz="2800" b="1" i="1" dirty="0" smtClean="0">
              <a:latin typeface="Garamond"/>
              <a:cs typeface="Garamond"/>
            </a:endParaRPr>
          </a:p>
          <a:p>
            <a:endParaRPr lang="en-US" sz="2800" b="1" i="1" dirty="0">
              <a:latin typeface="Garamond"/>
              <a:cs typeface="Garamond"/>
            </a:endParaRPr>
          </a:p>
          <a:p>
            <a:r>
              <a:rPr lang="en-US" sz="2800" b="1" i="1" dirty="0" smtClean="0">
                <a:latin typeface="Garamond"/>
                <a:cs typeface="Garamond"/>
              </a:rPr>
              <a:t>March 2017</a:t>
            </a:r>
            <a:endParaRPr lang="en-US" sz="2800" b="1" i="1" dirty="0">
              <a:latin typeface="Garamond"/>
              <a:cs typeface="Garamond"/>
            </a:endParaRPr>
          </a:p>
          <a:p>
            <a:endParaRPr lang="en-US" sz="2800" dirty="0">
              <a:latin typeface="Garamond"/>
              <a:cs typeface="Garamond"/>
            </a:endParaRPr>
          </a:p>
        </p:txBody>
      </p:sp>
      <p:sp>
        <p:nvSpPr>
          <p:cNvPr id="4" name="Title 1"/>
          <p:cNvSpPr>
            <a:spLocks noGrp="1"/>
          </p:cNvSpPr>
          <p:nvPr>
            <p:ph type="title"/>
          </p:nvPr>
        </p:nvSpPr>
        <p:spPr>
          <a:xfrm>
            <a:off x="0" y="2506433"/>
            <a:ext cx="7694708" cy="1395414"/>
          </a:xfrm>
        </p:spPr>
        <p:txBody>
          <a:bodyPr/>
          <a:lstStyle/>
          <a:p>
            <a:r>
              <a:rPr lang="en-US" b="1" dirty="0">
                <a:latin typeface="Garamond"/>
                <a:ea typeface="Cambria" charset="0"/>
                <a:cs typeface="Garamond"/>
              </a:rPr>
              <a:t/>
            </a:r>
            <a:br>
              <a:rPr lang="en-US" b="1" dirty="0">
                <a:latin typeface="Garamond"/>
                <a:ea typeface="Cambria" charset="0"/>
                <a:cs typeface="Garamond"/>
              </a:rPr>
            </a:br>
            <a:r>
              <a:rPr lang="en-US" b="1" dirty="0">
                <a:latin typeface="Garamond"/>
                <a:ea typeface="Cambria" charset="0"/>
                <a:cs typeface="Garamond"/>
              </a:rPr>
              <a:t>Monitoring of Key Practices </a:t>
            </a:r>
            <a:br>
              <a:rPr lang="en-US" b="1" dirty="0">
                <a:latin typeface="Garamond"/>
                <a:ea typeface="Cambria" charset="0"/>
                <a:cs typeface="Garamond"/>
              </a:rPr>
            </a:br>
            <a:r>
              <a:rPr lang="en-US" b="1" dirty="0">
                <a:latin typeface="Garamond"/>
                <a:ea typeface="Cambria" charset="0"/>
                <a:cs typeface="Garamond"/>
              </a:rPr>
              <a:t>to Impact English Learner Reclassification</a:t>
            </a:r>
          </a:p>
        </p:txBody>
      </p:sp>
    </p:spTree>
    <p:extLst>
      <p:ext uri="{BB962C8B-B14F-4D97-AF65-F5344CB8AC3E}">
        <p14:creationId xmlns:p14="http://schemas.microsoft.com/office/powerpoint/2010/main" val="3251193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2017-03-12 at 12.08.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2954"/>
            <a:ext cx="9144000" cy="5604387"/>
          </a:xfrm>
          <a:prstGeom prst="rect">
            <a:avLst/>
          </a:prstGeom>
        </p:spPr>
      </p:pic>
      <p:sp>
        <p:nvSpPr>
          <p:cNvPr id="5" name="Title 4"/>
          <p:cNvSpPr>
            <a:spLocks noGrp="1"/>
          </p:cNvSpPr>
          <p:nvPr>
            <p:ph type="title"/>
          </p:nvPr>
        </p:nvSpPr>
        <p:spPr>
          <a:xfrm>
            <a:off x="316942" y="432143"/>
            <a:ext cx="6508749" cy="729887"/>
          </a:xfrm>
        </p:spPr>
        <p:txBody>
          <a:bodyPr/>
          <a:lstStyle/>
          <a:p>
            <a:r>
              <a:rPr lang="en-US" b="1" i="1" dirty="0">
                <a:latin typeface="Garamond"/>
                <a:ea typeface="Cambria" charset="0"/>
                <a:cs typeface="Garamond"/>
              </a:rPr>
              <a:t>Objective #1</a:t>
            </a:r>
            <a:br>
              <a:rPr lang="en-US" b="1" i="1" dirty="0">
                <a:latin typeface="Garamond"/>
                <a:ea typeface="Cambria" charset="0"/>
                <a:cs typeface="Garamond"/>
              </a:rPr>
            </a:br>
            <a:r>
              <a:rPr lang="en-US" b="1" dirty="0">
                <a:latin typeface="Garamond"/>
                <a:ea typeface="Cambria" charset="0"/>
                <a:cs typeface="Garamond"/>
              </a:rPr>
              <a:t>Use of Reclassification Data</a:t>
            </a:r>
            <a:endParaRPr lang="en-US" dirty="0"/>
          </a:p>
        </p:txBody>
      </p:sp>
      <p:sp>
        <p:nvSpPr>
          <p:cNvPr id="6" name="Down Arrow 5"/>
          <p:cNvSpPr/>
          <p:nvPr/>
        </p:nvSpPr>
        <p:spPr>
          <a:xfrm>
            <a:off x="3661048" y="386561"/>
            <a:ext cx="2482117" cy="27197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Number has been adjusted to reflect official CALPADS #</a:t>
            </a:r>
          </a:p>
          <a:p>
            <a:pPr algn="ctr"/>
            <a:r>
              <a:rPr lang="en-US" b="1" dirty="0" smtClean="0">
                <a:solidFill>
                  <a:schemeClr val="tx1"/>
                </a:solidFill>
              </a:rPr>
              <a:t>(to include new TK/K ELs and newcomers)</a:t>
            </a:r>
            <a:endParaRPr lang="en-US" b="1" dirty="0">
              <a:solidFill>
                <a:schemeClr val="tx1"/>
              </a:solidFill>
            </a:endParaRPr>
          </a:p>
        </p:txBody>
      </p:sp>
      <p:sp>
        <p:nvSpPr>
          <p:cNvPr id="7" name="Down Arrow 6"/>
          <p:cNvSpPr/>
          <p:nvPr/>
        </p:nvSpPr>
        <p:spPr>
          <a:xfrm>
            <a:off x="4531303" y="1132070"/>
            <a:ext cx="2482117" cy="196041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For most schools, this means RFEP Target # has adjusted</a:t>
            </a:r>
            <a:endParaRPr lang="en-US" b="1" dirty="0">
              <a:solidFill>
                <a:schemeClr val="tx1"/>
              </a:solidFill>
            </a:endParaRPr>
          </a:p>
        </p:txBody>
      </p:sp>
      <p:sp>
        <p:nvSpPr>
          <p:cNvPr id="8" name="Down Arrow 7"/>
          <p:cNvSpPr/>
          <p:nvPr/>
        </p:nvSpPr>
        <p:spPr>
          <a:xfrm>
            <a:off x="6340286" y="1214906"/>
            <a:ext cx="2482117" cy="189297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For some schools, this means Ongoing Rate  </a:t>
            </a:r>
          </a:p>
          <a:p>
            <a:pPr algn="ctr"/>
            <a:r>
              <a:rPr lang="en-US" b="1" dirty="0" smtClean="0">
                <a:solidFill>
                  <a:schemeClr val="tx1"/>
                </a:solidFill>
              </a:rPr>
              <a:t>has also adjusted</a:t>
            </a:r>
            <a:endParaRPr lang="en-US" b="1" dirty="0">
              <a:solidFill>
                <a:schemeClr val="tx1"/>
              </a:solidFill>
            </a:endParaRPr>
          </a:p>
        </p:txBody>
      </p:sp>
    </p:spTree>
    <p:extLst>
      <p:ext uri="{BB962C8B-B14F-4D97-AF65-F5344CB8AC3E}">
        <p14:creationId xmlns:p14="http://schemas.microsoft.com/office/powerpoint/2010/main" val="2110656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grpId="1"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0-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1" fill="hold" grpId="1"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0-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1" fill="hold" grpId="1"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0-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charset="0"/>
                <a:ea typeface="Garamond" charset="0"/>
                <a:cs typeface="Garamond" charset="0"/>
              </a:rPr>
              <a:t>Our Moral Imperative</a:t>
            </a:r>
            <a:endParaRPr lang="en-US" dirty="0">
              <a:latin typeface="Garamond" charset="0"/>
              <a:ea typeface="Garamond" charset="0"/>
              <a:cs typeface="Garamond" charset="0"/>
            </a:endParaRPr>
          </a:p>
        </p:txBody>
      </p:sp>
      <p:sp>
        <p:nvSpPr>
          <p:cNvPr id="3" name="Content Placeholder 2"/>
          <p:cNvSpPr>
            <a:spLocks noGrp="1"/>
          </p:cNvSpPr>
          <p:nvPr>
            <p:ph idx="1"/>
          </p:nvPr>
        </p:nvSpPr>
        <p:spPr>
          <a:xfrm>
            <a:off x="457200" y="1641764"/>
            <a:ext cx="7675418" cy="3916362"/>
          </a:xfrm>
        </p:spPr>
        <p:txBody>
          <a:bodyPr/>
          <a:lstStyle/>
          <a:p>
            <a:pPr marL="127000" indent="0">
              <a:buNone/>
            </a:pPr>
            <a:r>
              <a:rPr lang="en-US" sz="3600" dirty="0" smtClean="0">
                <a:latin typeface="Garamond" charset="0"/>
                <a:ea typeface="Garamond" charset="0"/>
                <a:cs typeface="Garamond" charset="0"/>
              </a:rPr>
              <a:t>At the core of equity is understanding who your kids are and how to meet their needs. You are still focused on outcomes but the path to get there may not be the same for each one.</a:t>
            </a:r>
          </a:p>
          <a:p>
            <a:pPr marL="127000" indent="0">
              <a:buNone/>
            </a:pPr>
            <a:endParaRPr lang="en-US" sz="3600" dirty="0">
              <a:latin typeface="Garamond" charset="0"/>
              <a:ea typeface="Garamond" charset="0"/>
              <a:cs typeface="Garamond" charset="0"/>
            </a:endParaRPr>
          </a:p>
          <a:p>
            <a:pPr marL="127000" indent="0">
              <a:buNone/>
            </a:pPr>
            <a:r>
              <a:rPr lang="en-US" sz="3600" dirty="0" smtClean="0">
                <a:latin typeface="Garamond" charset="0"/>
                <a:ea typeface="Garamond" charset="0"/>
                <a:cs typeface="Garamond" charset="0"/>
              </a:rPr>
              <a:t>Pedro </a:t>
            </a:r>
            <a:r>
              <a:rPr lang="en-US" sz="3600" dirty="0" err="1" smtClean="0">
                <a:latin typeface="Garamond" charset="0"/>
                <a:ea typeface="Garamond" charset="0"/>
                <a:cs typeface="Garamond" charset="0"/>
              </a:rPr>
              <a:t>Noguera</a:t>
            </a:r>
            <a:endParaRPr lang="en-US" sz="3600" dirty="0" smtClean="0">
              <a:latin typeface="Garamond" charset="0"/>
              <a:ea typeface="Garamond" charset="0"/>
              <a:cs typeface="Garamond" charset="0"/>
            </a:endParaRPr>
          </a:p>
        </p:txBody>
      </p:sp>
    </p:spTree>
    <p:extLst>
      <p:ext uri="{BB962C8B-B14F-4D97-AF65-F5344CB8AC3E}">
        <p14:creationId xmlns:p14="http://schemas.microsoft.com/office/powerpoint/2010/main" val="46194111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5003" y="1612363"/>
            <a:ext cx="8316791" cy="1752600"/>
          </a:xfrm>
        </p:spPr>
        <p:txBody>
          <a:bodyPr>
            <a:noAutofit/>
          </a:bodyPr>
          <a:lstStyle/>
          <a:p>
            <a:endParaRPr lang="en-US" sz="4400" dirty="0"/>
          </a:p>
          <a:p>
            <a:pPr algn="ctr"/>
            <a:r>
              <a:rPr lang="en-US" sz="4400" b="1" dirty="0" smtClean="0">
                <a:solidFill>
                  <a:schemeClr val="bg2">
                    <a:lumMod val="60000"/>
                    <a:lumOff val="40000"/>
                  </a:schemeClr>
                </a:solidFill>
              </a:rPr>
              <a:t>Start Smart 2.0</a:t>
            </a:r>
            <a:endParaRPr lang="en-US" sz="4400" b="1" dirty="0">
              <a:solidFill>
                <a:schemeClr val="bg2">
                  <a:lumMod val="60000"/>
                  <a:lumOff val="40000"/>
                </a:schemeClr>
              </a:solidFill>
            </a:endParaRPr>
          </a:p>
        </p:txBody>
      </p:sp>
      <p:pic>
        <p:nvPicPr>
          <p:cNvPr id="6" name="Picture 5"/>
          <p:cNvPicPr>
            <a:picLocks noChangeAspect="1"/>
          </p:cNvPicPr>
          <p:nvPr/>
        </p:nvPicPr>
        <p:blipFill>
          <a:blip r:embed="rId3"/>
          <a:stretch>
            <a:fillRect/>
          </a:stretch>
        </p:blipFill>
        <p:spPr>
          <a:xfrm>
            <a:off x="739665" y="467656"/>
            <a:ext cx="7353300" cy="571500"/>
          </a:xfrm>
          <a:prstGeom prst="rect">
            <a:avLst/>
          </a:prstGeom>
        </p:spPr>
      </p:pic>
    </p:spTree>
    <p:extLst>
      <p:ext uri="{BB962C8B-B14F-4D97-AF65-F5344CB8AC3E}">
        <p14:creationId xmlns:p14="http://schemas.microsoft.com/office/powerpoint/2010/main" val="34603823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79" y="656655"/>
            <a:ext cx="7785190" cy="881439"/>
          </a:xfrm>
        </p:spPr>
        <p:txBody>
          <a:bodyPr>
            <a:noAutofit/>
          </a:bodyPr>
          <a:lstStyle/>
          <a:p>
            <a:r>
              <a:rPr lang="en-US" sz="3600" b="1" dirty="0" smtClean="0"/>
              <a:t>Start Smart 2.0</a:t>
            </a:r>
            <a:br>
              <a:rPr lang="en-US" sz="3600" b="1" dirty="0" smtClean="0"/>
            </a:br>
            <a:endParaRPr lang="en-US" b="1" dirty="0"/>
          </a:p>
        </p:txBody>
      </p:sp>
      <p:sp>
        <p:nvSpPr>
          <p:cNvPr id="5" name="Text Placeholder 4"/>
          <p:cNvSpPr>
            <a:spLocks noGrp="1"/>
          </p:cNvSpPr>
          <p:nvPr>
            <p:ph type="body" sz="half" idx="2"/>
          </p:nvPr>
        </p:nvSpPr>
        <p:spPr>
          <a:xfrm>
            <a:off x="0" y="1293083"/>
            <a:ext cx="9497750" cy="4256819"/>
          </a:xfrm>
        </p:spPr>
        <p:txBody>
          <a:bodyPr>
            <a:normAutofit/>
          </a:bodyPr>
          <a:lstStyle/>
          <a:p>
            <a:pPr marL="428625" indent="-428625">
              <a:buFont typeface="Arial" charset="0"/>
              <a:buChar char="•"/>
            </a:pPr>
            <a:r>
              <a:rPr lang="en-US" sz="2700" b="1" dirty="0" smtClean="0"/>
              <a:t>Scan the Table of Contents and Introduction,         </a:t>
            </a:r>
            <a:r>
              <a:rPr lang="en-US" sz="2000" b="1" dirty="0" smtClean="0"/>
              <a:t>pages 1-3, including the Formative Assessment &amp;                                           Strategies and Scaffolds sections</a:t>
            </a:r>
            <a:endParaRPr lang="en-US" sz="2000" b="1" dirty="0"/>
          </a:p>
          <a:p>
            <a:pPr marL="428625" indent="-428625">
              <a:buFont typeface="Arial" charset="0"/>
              <a:buChar char="•"/>
            </a:pPr>
            <a:endParaRPr lang="en-US" sz="900" dirty="0"/>
          </a:p>
          <a:p>
            <a:pPr marL="771525" lvl="1" indent="-428625">
              <a:buFont typeface="Arial" charset="0"/>
              <a:buChar char="•"/>
            </a:pPr>
            <a:r>
              <a:rPr lang="en-US" sz="2200" dirty="0"/>
              <a:t>What </a:t>
            </a:r>
            <a:r>
              <a:rPr lang="en-US" sz="2200" b="1" dirty="0" smtClean="0"/>
              <a:t>skills </a:t>
            </a:r>
            <a:r>
              <a:rPr lang="en-US" sz="2200" dirty="0" smtClean="0"/>
              <a:t>will your students be developing during these lessons?</a:t>
            </a:r>
            <a:endParaRPr lang="en-US" sz="2200" dirty="0"/>
          </a:p>
          <a:p>
            <a:pPr marL="771525" lvl="1" indent="-428625">
              <a:buFont typeface="Arial" charset="0"/>
              <a:buChar char="•"/>
            </a:pPr>
            <a:endParaRPr lang="en-US" sz="2200" dirty="0"/>
          </a:p>
          <a:p>
            <a:pPr marL="771525" lvl="1" indent="-428625">
              <a:buFont typeface="Arial" charset="0"/>
              <a:buChar char="•"/>
            </a:pPr>
            <a:r>
              <a:rPr lang="en-US" sz="2200" dirty="0"/>
              <a:t>What </a:t>
            </a:r>
            <a:r>
              <a:rPr lang="en-US" sz="2200" b="1" dirty="0" smtClean="0"/>
              <a:t>practices </a:t>
            </a:r>
            <a:r>
              <a:rPr lang="en-US" sz="2200" dirty="0" smtClean="0"/>
              <a:t>will your teachers be using during these lessons?</a:t>
            </a:r>
            <a:endParaRPr lang="en-US" sz="2200" dirty="0"/>
          </a:p>
          <a:p>
            <a:pPr marL="428625" indent="-428625">
              <a:buFont typeface="Arial" charset="0"/>
              <a:buChar char="•"/>
            </a:pPr>
            <a:endParaRPr lang="en-US" sz="2400" dirty="0"/>
          </a:p>
        </p:txBody>
      </p:sp>
      <p:pic>
        <p:nvPicPr>
          <p:cNvPr id="14" name="Picture 13" descr="Screen Shot 2016-07-18 at 10.27.4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8933" y="4768635"/>
            <a:ext cx="1541841" cy="119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icture 2017-03-10 at 6.09.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9588" y="4108744"/>
            <a:ext cx="1994602" cy="2597393"/>
          </a:xfrm>
          <a:prstGeom prst="rect">
            <a:avLst/>
          </a:prstGeom>
        </p:spPr>
      </p:pic>
      <p:pic>
        <p:nvPicPr>
          <p:cNvPr id="6" name="Picture 5" descr="picture 2017-03-10 at 6.09.2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5093" y="4161330"/>
            <a:ext cx="1943587" cy="2548258"/>
          </a:xfrm>
          <a:prstGeom prst="rect">
            <a:avLst/>
          </a:prstGeom>
        </p:spPr>
      </p:pic>
      <p:pic>
        <p:nvPicPr>
          <p:cNvPr id="7" name="Picture 6" descr="picture 2017-03-10 at 6.09.1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2438" y="4147879"/>
            <a:ext cx="2063388" cy="2710122"/>
          </a:xfrm>
          <a:prstGeom prst="rect">
            <a:avLst/>
          </a:prstGeom>
        </p:spPr>
      </p:pic>
    </p:spTree>
    <p:extLst>
      <p:ext uri="{BB962C8B-B14F-4D97-AF65-F5344CB8AC3E}">
        <p14:creationId xmlns:p14="http://schemas.microsoft.com/office/powerpoint/2010/main" val="35150563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Give One, Get One</a:t>
            </a:r>
            <a:endParaRPr lang="en-US" dirty="0"/>
          </a:p>
        </p:txBody>
      </p:sp>
      <p:pic>
        <p:nvPicPr>
          <p:cNvPr id="4" name="Picture 3" descr="Screen Shot 2016-07-18 at 10.27.4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8023" y="1380572"/>
            <a:ext cx="6795156" cy="525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261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782" y="214917"/>
            <a:ext cx="6812025" cy="957762"/>
          </a:xfrm>
        </p:spPr>
        <p:txBody>
          <a:bodyPr>
            <a:noAutofit/>
          </a:bodyPr>
          <a:lstStyle/>
          <a:p>
            <a:r>
              <a:rPr lang="en-US" sz="3600" b="1" dirty="0"/>
              <a:t>Start Smart 2.0</a:t>
            </a:r>
            <a:br>
              <a:rPr lang="en-US" sz="3600" b="1" dirty="0"/>
            </a:br>
            <a:r>
              <a:rPr lang="en-US" sz="3600" b="1" dirty="0"/>
              <a:t>O</a:t>
            </a:r>
            <a:r>
              <a:rPr lang="en-US" sz="2700" b="1" dirty="0"/>
              <a:t>utline, </a:t>
            </a:r>
            <a:r>
              <a:rPr lang="en-US" sz="2700" b="1" dirty="0" smtClean="0"/>
              <a:t>Grade 3</a:t>
            </a:r>
            <a:endParaRPr lang="en-US" sz="2700" b="1" dirty="0"/>
          </a:p>
        </p:txBody>
      </p:sp>
      <p:sp>
        <p:nvSpPr>
          <p:cNvPr id="5" name="Text Placeholder 4"/>
          <p:cNvSpPr>
            <a:spLocks noGrp="1"/>
          </p:cNvSpPr>
          <p:nvPr>
            <p:ph type="body" sz="half" idx="2"/>
          </p:nvPr>
        </p:nvSpPr>
        <p:spPr>
          <a:xfrm>
            <a:off x="445656" y="1942555"/>
            <a:ext cx="4241894" cy="2075723"/>
          </a:xfrm>
        </p:spPr>
        <p:txBody>
          <a:bodyPr>
            <a:normAutofit fontScale="92500" lnSpcReduction="20000"/>
          </a:bodyPr>
          <a:lstStyle/>
          <a:p>
            <a:pPr marL="428625" indent="-428625">
              <a:buFont typeface="Arial" charset="0"/>
              <a:buChar char="•"/>
            </a:pPr>
            <a:r>
              <a:rPr lang="en-US" sz="2400" dirty="0"/>
              <a:t>Pull pages apart</a:t>
            </a:r>
          </a:p>
          <a:p>
            <a:pPr marL="428625" indent="-428625">
              <a:buFont typeface="Arial" charset="0"/>
              <a:buChar char="•"/>
            </a:pPr>
            <a:r>
              <a:rPr lang="en-US" sz="2400" b="1" dirty="0"/>
              <a:t>Scan </a:t>
            </a:r>
            <a:r>
              <a:rPr lang="en-US" sz="2400" b="1" dirty="0" smtClean="0"/>
              <a:t>Part I </a:t>
            </a:r>
            <a:r>
              <a:rPr lang="en-US" sz="2400" b="1" dirty="0"/>
              <a:t>and </a:t>
            </a:r>
            <a:r>
              <a:rPr lang="en-US" sz="2400" b="1" dirty="0" smtClean="0"/>
              <a:t>Part V</a:t>
            </a:r>
            <a:endParaRPr lang="en-US" sz="2400" b="1" dirty="0"/>
          </a:p>
          <a:p>
            <a:pPr marL="428625" indent="-428625">
              <a:buFont typeface="Arial" charset="0"/>
              <a:buChar char="•"/>
            </a:pPr>
            <a:endParaRPr lang="en-US" sz="600" dirty="0"/>
          </a:p>
          <a:p>
            <a:pPr marL="771525" lvl="1" indent="-428625">
              <a:buFont typeface="Arial" charset="0"/>
              <a:buChar char="•"/>
            </a:pPr>
            <a:r>
              <a:rPr lang="en-US" sz="2250" dirty="0"/>
              <a:t>What do you notice?</a:t>
            </a:r>
          </a:p>
          <a:p>
            <a:pPr marL="771525" lvl="1" indent="-428625">
              <a:buFont typeface="Arial" charset="0"/>
              <a:buChar char="•"/>
            </a:pPr>
            <a:endParaRPr lang="en-US" sz="600" dirty="0"/>
          </a:p>
          <a:p>
            <a:pPr marL="771525" lvl="1" indent="-428625">
              <a:buFont typeface="Arial" charset="0"/>
              <a:buChar char="•"/>
            </a:pPr>
            <a:r>
              <a:rPr lang="en-US" sz="2250" dirty="0"/>
              <a:t>What do you wonder?</a:t>
            </a:r>
          </a:p>
          <a:p>
            <a:pPr marL="428625" indent="-428625">
              <a:buFont typeface="Arial" charset="0"/>
              <a:buChar char="•"/>
            </a:pPr>
            <a:endParaRPr lang="en-US" sz="2400" dirty="0"/>
          </a:p>
        </p:txBody>
      </p:sp>
      <p:grpSp>
        <p:nvGrpSpPr>
          <p:cNvPr id="14" name="Group 13"/>
          <p:cNvGrpSpPr/>
          <p:nvPr/>
        </p:nvGrpSpPr>
        <p:grpSpPr>
          <a:xfrm>
            <a:off x="466672" y="4671247"/>
            <a:ext cx="2488575" cy="617004"/>
            <a:chOff x="280833" y="5967197"/>
            <a:chExt cx="3318101" cy="822672"/>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33" y="5967197"/>
              <a:ext cx="1275917" cy="681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1556750" y="6235872"/>
              <a:ext cx="2042184" cy="553997"/>
            </a:xfrm>
            <a:prstGeom prst="rect">
              <a:avLst/>
            </a:prstGeom>
            <a:noFill/>
          </p:spPr>
          <p:txBody>
            <a:bodyPr wrap="none" rtlCol="0">
              <a:spAutoFit/>
            </a:bodyPr>
            <a:lstStyle/>
            <a:p>
              <a:r>
                <a:rPr lang="en-US" sz="2100" dirty="0"/>
                <a:t>Turn &amp; Talk</a:t>
              </a:r>
            </a:p>
          </p:txBody>
        </p:sp>
      </p:grpSp>
      <p:pic>
        <p:nvPicPr>
          <p:cNvPr id="4" name="Picture 3"/>
          <p:cNvPicPr>
            <a:picLocks noChangeAspect="1"/>
          </p:cNvPicPr>
          <p:nvPr/>
        </p:nvPicPr>
        <p:blipFill>
          <a:blip r:embed="rId4"/>
          <a:stretch>
            <a:fillRect/>
          </a:stretch>
        </p:blipFill>
        <p:spPr>
          <a:xfrm>
            <a:off x="4687550" y="629089"/>
            <a:ext cx="3271194" cy="4042158"/>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5845717" y="2550007"/>
            <a:ext cx="3097265" cy="3793126"/>
          </a:xfrm>
          <a:prstGeom prst="rect">
            <a:avLst/>
          </a:prstGeom>
          <a:ln>
            <a:solidFill>
              <a:schemeClr val="tx1"/>
            </a:solidFill>
          </a:ln>
        </p:spPr>
      </p:pic>
    </p:spTree>
    <p:extLst>
      <p:ext uri="{BB962C8B-B14F-4D97-AF65-F5344CB8AC3E}">
        <p14:creationId xmlns:p14="http://schemas.microsoft.com/office/powerpoint/2010/main" val="30067611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439" y="297706"/>
            <a:ext cx="5867410" cy="881439"/>
          </a:xfrm>
        </p:spPr>
        <p:txBody>
          <a:bodyPr>
            <a:noAutofit/>
          </a:bodyPr>
          <a:lstStyle/>
          <a:p>
            <a:r>
              <a:rPr lang="en-US" sz="3600" b="1" dirty="0" smtClean="0"/>
              <a:t>Start Smart 2.0</a:t>
            </a:r>
            <a:br>
              <a:rPr lang="en-US" sz="3600" b="1" dirty="0" smtClean="0"/>
            </a:br>
            <a:r>
              <a:rPr lang="en-US" sz="3600" b="1" dirty="0" smtClean="0"/>
              <a:t>O</a:t>
            </a:r>
            <a:r>
              <a:rPr lang="en-US" sz="2700" b="1" dirty="0" smtClean="0"/>
              <a:t>utline</a:t>
            </a:r>
            <a:r>
              <a:rPr lang="en-US" sz="2700" b="1" dirty="0"/>
              <a:t>, </a:t>
            </a:r>
            <a:r>
              <a:rPr lang="en-US" sz="2700" b="1" dirty="0" smtClean="0"/>
              <a:t>Grade 3</a:t>
            </a:r>
            <a:endParaRPr lang="en-US" sz="2700" b="1" dirty="0"/>
          </a:p>
        </p:txBody>
      </p:sp>
      <p:sp>
        <p:nvSpPr>
          <p:cNvPr id="5" name="Text Placeholder 4"/>
          <p:cNvSpPr>
            <a:spLocks noGrp="1"/>
          </p:cNvSpPr>
          <p:nvPr>
            <p:ph type="body" sz="half" idx="2"/>
          </p:nvPr>
        </p:nvSpPr>
        <p:spPr>
          <a:xfrm>
            <a:off x="202922" y="1251670"/>
            <a:ext cx="5154930" cy="2320892"/>
          </a:xfrm>
        </p:spPr>
        <p:txBody>
          <a:bodyPr>
            <a:normAutofit/>
          </a:bodyPr>
          <a:lstStyle/>
          <a:p>
            <a:pPr marL="428625" indent="-428625">
              <a:buFont typeface="Arial" charset="0"/>
              <a:buChar char="•"/>
            </a:pPr>
            <a:r>
              <a:rPr lang="en-US" sz="2700" b="1" dirty="0"/>
              <a:t>Now scan </a:t>
            </a:r>
            <a:r>
              <a:rPr lang="en-US" sz="2700" b="1" dirty="0" smtClean="0"/>
              <a:t>Parts II, III, and IV</a:t>
            </a:r>
            <a:endParaRPr lang="en-US" sz="2700" b="1" dirty="0"/>
          </a:p>
          <a:p>
            <a:pPr marL="428625" indent="-428625">
              <a:buFont typeface="Arial" charset="0"/>
              <a:buChar char="•"/>
            </a:pPr>
            <a:endParaRPr lang="en-US" sz="900" dirty="0"/>
          </a:p>
          <a:p>
            <a:pPr marL="771525" lvl="1" indent="-428625">
              <a:buFont typeface="Arial" charset="0"/>
              <a:buChar char="•"/>
            </a:pPr>
            <a:r>
              <a:rPr lang="en-US" sz="2700" dirty="0"/>
              <a:t>What do you notice?</a:t>
            </a:r>
          </a:p>
          <a:p>
            <a:pPr marL="771525" lvl="1" indent="-428625">
              <a:buFont typeface="Arial" charset="0"/>
              <a:buChar char="•"/>
            </a:pPr>
            <a:endParaRPr lang="en-US" sz="900" dirty="0"/>
          </a:p>
          <a:p>
            <a:pPr marL="771525" lvl="1" indent="-428625">
              <a:buFont typeface="Arial" charset="0"/>
              <a:buChar char="•"/>
            </a:pPr>
            <a:r>
              <a:rPr lang="en-US" sz="2700" dirty="0"/>
              <a:t>What do you wonder?</a:t>
            </a:r>
          </a:p>
          <a:p>
            <a:pPr marL="428625" indent="-428625">
              <a:buFont typeface="Arial" charset="0"/>
              <a:buChar char="•"/>
            </a:pPr>
            <a:endParaRPr lang="en-US" sz="2400" dirty="0"/>
          </a:p>
        </p:txBody>
      </p:sp>
      <p:grpSp>
        <p:nvGrpSpPr>
          <p:cNvPr id="10" name="Group 9"/>
          <p:cNvGrpSpPr/>
          <p:nvPr/>
        </p:nvGrpSpPr>
        <p:grpSpPr>
          <a:xfrm>
            <a:off x="465215" y="3328657"/>
            <a:ext cx="2488575" cy="617004"/>
            <a:chOff x="280833" y="5967197"/>
            <a:chExt cx="3318101" cy="82267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33" y="5967197"/>
              <a:ext cx="1275917" cy="681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1556750" y="6235872"/>
              <a:ext cx="2042184" cy="553997"/>
            </a:xfrm>
            <a:prstGeom prst="rect">
              <a:avLst/>
            </a:prstGeom>
            <a:noFill/>
          </p:spPr>
          <p:txBody>
            <a:bodyPr wrap="none" rtlCol="0">
              <a:spAutoFit/>
            </a:bodyPr>
            <a:lstStyle/>
            <a:p>
              <a:r>
                <a:rPr lang="en-US" sz="2100" dirty="0"/>
                <a:t>Turn &amp; Talk</a:t>
              </a:r>
            </a:p>
          </p:txBody>
        </p:sp>
      </p:grpSp>
      <p:pic>
        <p:nvPicPr>
          <p:cNvPr id="8" name="Picture 7"/>
          <p:cNvPicPr>
            <a:picLocks noChangeAspect="1"/>
          </p:cNvPicPr>
          <p:nvPr/>
        </p:nvPicPr>
        <p:blipFill>
          <a:blip r:embed="rId4"/>
          <a:stretch>
            <a:fillRect/>
          </a:stretch>
        </p:blipFill>
        <p:spPr>
          <a:xfrm>
            <a:off x="6542417" y="1319332"/>
            <a:ext cx="2315886" cy="2836196"/>
          </a:xfrm>
          <a:prstGeom prst="rect">
            <a:avLst/>
          </a:prstGeom>
          <a:ln>
            <a:solidFill>
              <a:schemeClr val="tx1"/>
            </a:solidFill>
          </a:ln>
        </p:spPr>
      </p:pic>
      <p:pic>
        <p:nvPicPr>
          <p:cNvPr id="9" name="Picture 8"/>
          <p:cNvPicPr>
            <a:picLocks noChangeAspect="1"/>
          </p:cNvPicPr>
          <p:nvPr/>
        </p:nvPicPr>
        <p:blipFill>
          <a:blip r:embed="rId5"/>
          <a:stretch>
            <a:fillRect/>
          </a:stretch>
        </p:blipFill>
        <p:spPr>
          <a:xfrm>
            <a:off x="6146297" y="1708111"/>
            <a:ext cx="2371307" cy="2897686"/>
          </a:xfrm>
          <a:prstGeom prst="rect">
            <a:avLst/>
          </a:prstGeom>
          <a:ln>
            <a:solidFill>
              <a:schemeClr val="tx1"/>
            </a:solidFill>
          </a:ln>
        </p:spPr>
      </p:pic>
      <p:pic>
        <p:nvPicPr>
          <p:cNvPr id="13" name="Picture 12"/>
          <p:cNvPicPr>
            <a:picLocks noChangeAspect="1"/>
          </p:cNvPicPr>
          <p:nvPr/>
        </p:nvPicPr>
        <p:blipFill>
          <a:blip r:embed="rId6"/>
          <a:stretch>
            <a:fillRect/>
          </a:stretch>
        </p:blipFill>
        <p:spPr>
          <a:xfrm>
            <a:off x="5858069" y="2049544"/>
            <a:ext cx="2369633" cy="2900847"/>
          </a:xfrm>
          <a:prstGeom prst="rect">
            <a:avLst/>
          </a:prstGeom>
          <a:ln>
            <a:solidFill>
              <a:schemeClr val="tx1"/>
            </a:solidFill>
          </a:ln>
        </p:spPr>
      </p:pic>
      <p:sp>
        <p:nvSpPr>
          <p:cNvPr id="3" name="TextBox 2"/>
          <p:cNvSpPr txBox="1"/>
          <p:nvPr/>
        </p:nvSpPr>
        <p:spPr>
          <a:xfrm>
            <a:off x="0" y="3982755"/>
            <a:ext cx="5673802" cy="286232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dirty="0" smtClean="0"/>
              <a:t>Reminder:  </a:t>
            </a:r>
          </a:p>
          <a:p>
            <a:pPr marL="285750" indent="-285750">
              <a:buFont typeface="Arial"/>
              <a:buChar char="•"/>
            </a:pPr>
            <a:r>
              <a:rPr lang="en-US" sz="1800" dirty="0" smtClean="0"/>
              <a:t>Start Smart 2.0 is a 25 lesson series, not a 25 day series.  We anticipate it will take more than 25 days considering many of the practices are new to both students and teachers.  </a:t>
            </a:r>
          </a:p>
          <a:p>
            <a:pPr marL="285750" indent="-285750">
              <a:buFont typeface="Arial"/>
              <a:buChar char="•"/>
            </a:pPr>
            <a:r>
              <a:rPr lang="en-US" sz="1800" dirty="0" smtClean="0"/>
              <a:t>It is obviously all about the language learning of the students.  In addition, we want to see many of these teaching practices used both Designated ELD and Integrated ELD after the completion of Start Smart 2.0.</a:t>
            </a:r>
            <a:endParaRPr lang="en-US" sz="1800" dirty="0"/>
          </a:p>
        </p:txBody>
      </p:sp>
    </p:spTree>
    <p:extLst>
      <p:ext uri="{BB962C8B-B14F-4D97-AF65-F5344CB8AC3E}">
        <p14:creationId xmlns:p14="http://schemas.microsoft.com/office/powerpoint/2010/main" val="3022295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1995" y="1426827"/>
            <a:ext cx="7848600" cy="1927225"/>
          </a:xfrm>
        </p:spPr>
        <p:txBody>
          <a:bodyPr/>
          <a:lstStyle/>
          <a:p>
            <a:r>
              <a:rPr lang="en-US" sz="5000" b="1" dirty="0" smtClean="0"/>
              <a:t>Formative assessment</a:t>
            </a:r>
            <a:endParaRPr lang="en-US" sz="5000" b="1" dirty="0"/>
          </a:p>
        </p:txBody>
      </p:sp>
    </p:spTree>
    <p:extLst>
      <p:ext uri="{BB962C8B-B14F-4D97-AF65-F5344CB8AC3E}">
        <p14:creationId xmlns:p14="http://schemas.microsoft.com/office/powerpoint/2010/main" val="28744134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Content Placeholder 3" descr="formative-assessment-process.jpg"/>
          <p:cNvPicPr>
            <a:picLocks noGrp="1" noChangeAspect="1"/>
          </p:cNvPicPr>
          <p:nvPr>
            <p:ph idx="1"/>
          </p:nvPr>
        </p:nvPicPr>
        <p:blipFill>
          <a:blip r:embed="rId3">
            <a:extLst>
              <a:ext uri="{28A0092B-C50C-407E-A947-70E740481C1C}">
                <a14:useLocalDpi xmlns:a14="http://schemas.microsoft.com/office/drawing/2010/main" val="0"/>
              </a:ext>
            </a:extLst>
          </a:blip>
          <a:srcRect t="185" b="-359"/>
          <a:stretch>
            <a:fillRect/>
          </a:stretch>
        </p:blipFill>
        <p:spPr>
          <a:xfrm>
            <a:off x="177800" y="93663"/>
            <a:ext cx="8816975" cy="6686550"/>
          </a:xfrm>
        </p:spPr>
      </p:pic>
    </p:spTree>
    <p:extLst>
      <p:ext uri="{BB962C8B-B14F-4D97-AF65-F5344CB8AC3E}">
        <p14:creationId xmlns:p14="http://schemas.microsoft.com/office/powerpoint/2010/main" val="58760744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760"/>
            <a:ext cx="7342551" cy="729887"/>
          </a:xfrm>
        </p:spPr>
        <p:txBody>
          <a:bodyPr/>
          <a:lstStyle/>
          <a:p>
            <a:r>
              <a:rPr lang="en-US" dirty="0" smtClean="0"/>
              <a:t>Formative Assessment Overview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86170645"/>
              </p:ext>
            </p:extLst>
          </p:nvPr>
        </p:nvGraphicFramePr>
        <p:xfrm>
          <a:off x="179463" y="1251770"/>
          <a:ext cx="8738482" cy="5537200"/>
        </p:xfrm>
        <a:graphic>
          <a:graphicData uri="http://schemas.openxmlformats.org/drawingml/2006/table">
            <a:tbl>
              <a:tblPr firstRow="1" bandRow="1">
                <a:tableStyleId>{2D5ABB26-0587-4C30-8999-92F81FD0307C}</a:tableStyleId>
              </a:tblPr>
              <a:tblGrid>
                <a:gridCol w="4369241"/>
                <a:gridCol w="4369241"/>
              </a:tblGrid>
              <a:tr h="2537675">
                <a:tc>
                  <a:txBody>
                    <a:bodyPr/>
                    <a:lstStyle/>
                    <a:p>
                      <a:pPr algn="ctr"/>
                      <a:r>
                        <a:rPr lang="en-US" sz="2400" dirty="0" smtClean="0"/>
                        <a:t>SPF 1.0</a:t>
                      </a:r>
                    </a:p>
                    <a:p>
                      <a:pPr algn="ctr"/>
                      <a:endParaRPr lang="en-US" sz="2400" dirty="0" smtClean="0"/>
                    </a:p>
                    <a:p>
                      <a:pPr algn="ctr"/>
                      <a:endParaRPr lang="en-US" sz="2400" dirty="0" smtClean="0"/>
                    </a:p>
                    <a:p>
                      <a:pPr algn="ctr"/>
                      <a:endParaRPr lang="en-US" sz="1800" dirty="0" smtClean="0"/>
                    </a:p>
                    <a:p>
                      <a:pPr algn="ctr">
                        <a:lnSpc>
                          <a:spcPct val="90000"/>
                        </a:lnSpc>
                      </a:pPr>
                      <a:r>
                        <a:rPr lang="en-US" sz="1800" b="1" dirty="0" smtClean="0"/>
                        <a:t>Student</a:t>
                      </a:r>
                      <a:r>
                        <a:rPr lang="en-US" sz="1800" b="1" baseline="0" dirty="0" smtClean="0"/>
                        <a:t> Progress Form 1.0</a:t>
                      </a:r>
                    </a:p>
                    <a:p>
                      <a:pPr algn="ctr">
                        <a:lnSpc>
                          <a:spcPct val="80000"/>
                        </a:lnSpc>
                      </a:pPr>
                      <a:r>
                        <a:rPr lang="en-US" sz="1800" baseline="0" dirty="0" smtClean="0"/>
                        <a:t>(introduced last year)   </a:t>
                      </a:r>
                    </a:p>
                    <a:p>
                      <a:pPr algn="ctr">
                        <a:lnSpc>
                          <a:spcPct val="80000"/>
                        </a:lnSpc>
                      </a:pPr>
                      <a:r>
                        <a:rPr lang="en-US" sz="1800" baseline="0" dirty="0" smtClean="0"/>
                        <a:t> Measures building up an idea in a conversation and answering the prompt</a:t>
                      </a:r>
                      <a:endParaRPr lang="en-US" sz="1800" dirty="0" smtClean="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OOAT</a:t>
                      </a:r>
                    </a:p>
                    <a:p>
                      <a:pPr algn="ctr"/>
                      <a:endParaRPr lang="en-US" sz="2400" dirty="0" smtClean="0"/>
                    </a:p>
                    <a:p>
                      <a:pPr algn="ctr"/>
                      <a:endParaRPr lang="en-US" sz="2400" dirty="0" smtClean="0"/>
                    </a:p>
                    <a:p>
                      <a:pPr algn="ctr"/>
                      <a:endParaRPr lang="en-US" sz="2400" dirty="0" smtClean="0"/>
                    </a:p>
                    <a:p>
                      <a:pPr algn="ctr">
                        <a:lnSpc>
                          <a:spcPct val="90000"/>
                        </a:lnSpc>
                      </a:pPr>
                      <a:r>
                        <a:rPr lang="en-US" sz="1800" b="1" dirty="0" smtClean="0"/>
                        <a:t>Oral Output</a:t>
                      </a:r>
                      <a:r>
                        <a:rPr lang="en-US" sz="1800" b="1" baseline="0" dirty="0" smtClean="0"/>
                        <a:t> Analysis Tool</a:t>
                      </a:r>
                    </a:p>
                    <a:p>
                      <a:pPr algn="ctr">
                        <a:lnSpc>
                          <a:spcPct val="80000"/>
                        </a:lnSpc>
                      </a:pPr>
                      <a:r>
                        <a:rPr lang="en-US" sz="1800" baseline="0" dirty="0" smtClean="0">
                          <a:solidFill>
                            <a:srgbClr val="FF0000"/>
                          </a:solidFill>
                        </a:rPr>
                        <a:t>(new)   </a:t>
                      </a:r>
                    </a:p>
                    <a:p>
                      <a:pPr algn="ctr">
                        <a:lnSpc>
                          <a:spcPct val="80000"/>
                        </a:lnSpc>
                      </a:pPr>
                      <a:r>
                        <a:rPr lang="en-US" sz="1800" baseline="0" dirty="0" smtClean="0"/>
                        <a:t> Measures students speaking in connected sentences (main idea, details, and transitions)</a:t>
                      </a:r>
                      <a:endParaRPr lang="en-US" sz="1800" dirty="0" smtClean="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2790250">
                <a:tc>
                  <a:txBody>
                    <a:bodyPr/>
                    <a:lstStyle/>
                    <a:p>
                      <a:pPr algn="ctr"/>
                      <a:r>
                        <a:rPr lang="en-US" sz="2400" dirty="0" smtClean="0"/>
                        <a:t>SPF 2.0</a:t>
                      </a:r>
                    </a:p>
                    <a:p>
                      <a:pPr algn="ctr"/>
                      <a:endParaRPr lang="en-US" sz="2400" dirty="0" smtClean="0"/>
                    </a:p>
                    <a:p>
                      <a:pPr algn="ctr"/>
                      <a:endParaRPr lang="en-US" sz="2400" dirty="0" smtClean="0"/>
                    </a:p>
                    <a:p>
                      <a:pPr algn="ctr"/>
                      <a:endParaRPr lang="en-US" sz="2400" dirty="0" smtClean="0"/>
                    </a:p>
                    <a:p>
                      <a:pPr algn="ctr">
                        <a:lnSpc>
                          <a:spcPct val="90000"/>
                        </a:lnSpc>
                      </a:pPr>
                      <a:r>
                        <a:rPr lang="en-US" sz="1800" b="1" dirty="0" smtClean="0"/>
                        <a:t>Student Progress Form 2.0</a:t>
                      </a:r>
                      <a:endParaRPr lang="en-US" sz="1800" b="1" baseline="0" dirty="0" smtClean="0"/>
                    </a:p>
                    <a:p>
                      <a:pPr algn="ctr">
                        <a:lnSpc>
                          <a:spcPct val="80000"/>
                        </a:lnSpc>
                      </a:pPr>
                      <a:r>
                        <a:rPr lang="en-US" sz="1800" baseline="0" dirty="0" smtClean="0">
                          <a:solidFill>
                            <a:srgbClr val="FF0000"/>
                          </a:solidFill>
                        </a:rPr>
                        <a:t>(new)   </a:t>
                      </a:r>
                    </a:p>
                    <a:p>
                      <a:pPr algn="ctr">
                        <a:lnSpc>
                          <a:spcPct val="80000"/>
                        </a:lnSpc>
                      </a:pPr>
                      <a:r>
                        <a:rPr lang="en-US" sz="1800" baseline="0" dirty="0" smtClean="0"/>
                        <a:t> Measures building up one or more ideas in a conversation and then evaluating the evidence supporting each idea to negotiate in selecting in the best idea</a:t>
                      </a:r>
                      <a:endParaRPr lang="en-US" sz="1800" dirty="0" smtClean="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WOAT</a:t>
                      </a:r>
                    </a:p>
                    <a:p>
                      <a:pPr algn="ctr"/>
                      <a:endParaRPr lang="en-US" sz="2400" dirty="0" smtClean="0"/>
                    </a:p>
                    <a:p>
                      <a:pPr algn="ctr"/>
                      <a:endParaRPr lang="en-US" sz="2400" dirty="0" smtClean="0"/>
                    </a:p>
                    <a:p>
                      <a:pPr algn="ctr"/>
                      <a:endParaRPr lang="en-US" sz="2400" dirty="0" smtClean="0"/>
                    </a:p>
                    <a:p>
                      <a:pPr algn="ctr">
                        <a:lnSpc>
                          <a:spcPct val="90000"/>
                        </a:lnSpc>
                      </a:pPr>
                      <a:r>
                        <a:rPr lang="en-US" sz="1800" b="1" dirty="0" smtClean="0"/>
                        <a:t>Written Output</a:t>
                      </a:r>
                      <a:r>
                        <a:rPr lang="en-US" sz="1800" b="1" baseline="0" dirty="0" smtClean="0"/>
                        <a:t> Analysis Tool</a:t>
                      </a:r>
                    </a:p>
                    <a:p>
                      <a:pPr algn="ctr">
                        <a:lnSpc>
                          <a:spcPct val="80000"/>
                        </a:lnSpc>
                      </a:pPr>
                      <a:r>
                        <a:rPr lang="en-US" sz="1800" baseline="0" dirty="0" smtClean="0">
                          <a:solidFill>
                            <a:srgbClr val="FF0000"/>
                          </a:solidFill>
                        </a:rPr>
                        <a:t>(new)   </a:t>
                      </a:r>
                    </a:p>
                    <a:p>
                      <a:pPr algn="ctr">
                        <a:lnSpc>
                          <a:spcPct val="80000"/>
                        </a:lnSpc>
                      </a:pPr>
                      <a:r>
                        <a:rPr lang="en-US" sz="1800" baseline="0" dirty="0" smtClean="0"/>
                        <a:t> Measures students writing in connected sentences (main idea, details,               and transitions)</a:t>
                      </a:r>
                      <a:endParaRPr lang="en-US" sz="1800" dirty="0" smtClean="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767023" y="1698106"/>
            <a:ext cx="1283853" cy="911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7536" y="4448244"/>
            <a:ext cx="1174316" cy="902356"/>
          </a:xfrm>
          <a:prstGeom prst="rect">
            <a:avLst/>
          </a:prstGeom>
          <a:ln/>
        </p:spPr>
        <p:style>
          <a:lnRef idx="2">
            <a:schemeClr val="dk1"/>
          </a:lnRef>
          <a:fillRef idx="1">
            <a:schemeClr val="lt1"/>
          </a:fillRef>
          <a:effectRef idx="0">
            <a:schemeClr val="dk1"/>
          </a:effectRef>
          <a:fontRef idx="minor">
            <a:schemeClr val="dk1"/>
          </a:fontRef>
        </p:style>
      </p:pic>
      <p:pic>
        <p:nvPicPr>
          <p:cNvPr id="8" name="Content Placeholder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5400000">
            <a:off x="6239201" y="1505443"/>
            <a:ext cx="967539" cy="1380485"/>
          </a:xfrm>
          <a:prstGeom prst="rect">
            <a:avLst/>
          </a:prstGeom>
          <a:ln/>
        </p:spPr>
        <p:style>
          <a:lnRef idx="2">
            <a:schemeClr val="dk1"/>
          </a:lnRef>
          <a:fillRef idx="1">
            <a:schemeClr val="lt1"/>
          </a:fillRef>
          <a:effectRef idx="0">
            <a:schemeClr val="dk1"/>
          </a:effectRef>
          <a:fontRef idx="minor">
            <a:schemeClr val="dk1"/>
          </a:fontRef>
        </p:style>
      </p:pic>
      <p:pic>
        <p:nvPicPr>
          <p:cNvPr id="9" name="Content Placeholder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5400000">
            <a:off x="6245913" y="4135626"/>
            <a:ext cx="980208" cy="1406577"/>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2148052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467" y="259143"/>
            <a:ext cx="7302500" cy="681052"/>
          </a:xfrm>
        </p:spPr>
        <p:txBody>
          <a:bodyPr/>
          <a:lstStyle/>
          <a:p>
            <a:r>
              <a:rPr lang="en-US" b="1" dirty="0" smtClean="0"/>
              <a:t>Engaged Participant </a:t>
            </a:r>
            <a:r>
              <a:rPr lang="en-US" b="1" dirty="0"/>
              <a:t>Outcomes</a:t>
            </a:r>
          </a:p>
        </p:txBody>
      </p:sp>
      <p:sp>
        <p:nvSpPr>
          <p:cNvPr id="5" name="Content Placeholder 4"/>
          <p:cNvSpPr>
            <a:spLocks noGrp="1"/>
          </p:cNvSpPr>
          <p:nvPr>
            <p:ph idx="1"/>
          </p:nvPr>
        </p:nvSpPr>
        <p:spPr>
          <a:xfrm>
            <a:off x="360566" y="1533319"/>
            <a:ext cx="7204502" cy="4416954"/>
          </a:xfrm>
        </p:spPr>
        <p:txBody>
          <a:bodyPr/>
          <a:lstStyle/>
          <a:p>
            <a:r>
              <a:rPr lang="en-US" sz="2800" dirty="0">
                <a:latin typeface="News Gothic MT"/>
                <a:cs typeface="News Gothic MT"/>
              </a:rPr>
              <a:t>Review the updated monthly Reclassification Rate Monitoring Report</a:t>
            </a:r>
          </a:p>
          <a:p>
            <a:r>
              <a:rPr lang="en-US" sz="2800" smtClean="0">
                <a:latin typeface="News Gothic MT"/>
                <a:cs typeface="News Gothic MT"/>
              </a:rPr>
              <a:t>Discuss </a:t>
            </a:r>
            <a:r>
              <a:rPr lang="en-US" sz="2800" dirty="0" smtClean="0">
                <a:latin typeface="News Gothic MT"/>
                <a:cs typeface="News Gothic MT"/>
              </a:rPr>
              <a:t>the LAUSD CELDT opportunity and next steps for support</a:t>
            </a:r>
          </a:p>
          <a:p>
            <a:r>
              <a:rPr lang="en-US" sz="2800" dirty="0" smtClean="0">
                <a:latin typeface="News Gothic MT"/>
                <a:cs typeface="News Gothic MT"/>
              </a:rPr>
              <a:t>Delve into Start Smart 2.0 resources  to review the </a:t>
            </a:r>
            <a:r>
              <a:rPr lang="en-US" sz="2800" dirty="0">
                <a:latin typeface="News Gothic MT"/>
                <a:cs typeface="News Gothic MT"/>
              </a:rPr>
              <a:t>skills students will build and the practices teachers will use </a:t>
            </a:r>
            <a:r>
              <a:rPr lang="en-US" sz="2800" dirty="0" smtClean="0">
                <a:latin typeface="News Gothic MT"/>
                <a:cs typeface="News Gothic MT"/>
              </a:rPr>
              <a:t>during Designated ELD instruction</a:t>
            </a:r>
            <a:endParaRPr lang="en-US" sz="2800" dirty="0">
              <a:latin typeface="News Gothic MT"/>
              <a:cs typeface="News Gothic MT"/>
            </a:endParaRPr>
          </a:p>
          <a:p>
            <a:endParaRPr lang="en-US" dirty="0">
              <a:latin typeface="News Gothic MT"/>
              <a:cs typeface="News Gothic MT"/>
            </a:endParaRPr>
          </a:p>
        </p:txBody>
      </p:sp>
    </p:spTree>
    <p:extLst>
      <p:ext uri="{BB962C8B-B14F-4D97-AF65-F5344CB8AC3E}">
        <p14:creationId xmlns:p14="http://schemas.microsoft.com/office/powerpoint/2010/main" val="3950028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760"/>
            <a:ext cx="7729087" cy="729887"/>
          </a:xfrm>
        </p:spPr>
        <p:txBody>
          <a:bodyPr/>
          <a:lstStyle/>
          <a:p>
            <a:r>
              <a:rPr lang="en-US" dirty="0" smtClean="0"/>
              <a:t>Formative Assessment Quad Dig In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9856456"/>
              </p:ext>
            </p:extLst>
          </p:nvPr>
        </p:nvGraphicFramePr>
        <p:xfrm>
          <a:off x="677596" y="3977141"/>
          <a:ext cx="7935912" cy="1904103"/>
        </p:xfrm>
        <a:graphic>
          <a:graphicData uri="http://schemas.openxmlformats.org/drawingml/2006/table">
            <a:tbl>
              <a:tblPr firstRow="1" bandRow="1">
                <a:tableStyleId>{2D5ABB26-0587-4C30-8999-92F81FD0307C}</a:tableStyleId>
              </a:tblPr>
              <a:tblGrid>
                <a:gridCol w="3967956"/>
                <a:gridCol w="3967956"/>
              </a:tblGrid>
              <a:tr h="871525">
                <a:tc>
                  <a:txBody>
                    <a:bodyPr/>
                    <a:lstStyle/>
                    <a:p>
                      <a:pPr algn="ctr"/>
                      <a:r>
                        <a:rPr lang="en-US" sz="2400" dirty="0" smtClean="0"/>
                        <a:t>SPF 1.0</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OOAT</a:t>
                      </a:r>
                    </a:p>
                    <a:p>
                      <a:pPr algn="ctr"/>
                      <a:endParaRPr lang="en-US" sz="2400" dirty="0" smtClean="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1032578">
                <a:tc>
                  <a:txBody>
                    <a:bodyPr/>
                    <a:lstStyle/>
                    <a:p>
                      <a:pPr algn="ctr"/>
                      <a:r>
                        <a:rPr lang="en-US" sz="2400" dirty="0" smtClean="0"/>
                        <a:t>SPF 2.0</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WOAT</a:t>
                      </a:r>
                      <a:endParaRPr lang="en-US" sz="24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
        <p:nvSpPr>
          <p:cNvPr id="3" name="TextBox 2"/>
          <p:cNvSpPr txBox="1"/>
          <p:nvPr/>
        </p:nvSpPr>
        <p:spPr>
          <a:xfrm>
            <a:off x="538390" y="1256324"/>
            <a:ext cx="8255312" cy="2677656"/>
          </a:xfrm>
          <a:prstGeom prst="rect">
            <a:avLst/>
          </a:prstGeom>
          <a:noFill/>
        </p:spPr>
        <p:txBody>
          <a:bodyPr wrap="square" rtlCol="0">
            <a:spAutoFit/>
          </a:bodyPr>
          <a:lstStyle/>
          <a:p>
            <a:pPr marL="285750" indent="-285750">
              <a:buFont typeface="Arial"/>
              <a:buChar char="•"/>
            </a:pPr>
            <a:r>
              <a:rPr lang="en-US" sz="2400" dirty="0" smtClean="0"/>
              <a:t>Form a quad.</a:t>
            </a:r>
          </a:p>
          <a:p>
            <a:pPr marL="285750" indent="-285750">
              <a:buFont typeface="Arial"/>
              <a:buChar char="•"/>
            </a:pPr>
            <a:r>
              <a:rPr lang="en-US" sz="2400" dirty="0" smtClean="0"/>
              <a:t>Determine who will read which formative </a:t>
            </a:r>
            <a:r>
              <a:rPr lang="en-US" sz="2400" dirty="0"/>
              <a:t>a</a:t>
            </a:r>
            <a:r>
              <a:rPr lang="en-US" sz="2400" dirty="0" smtClean="0"/>
              <a:t>ssessment.</a:t>
            </a:r>
          </a:p>
          <a:p>
            <a:pPr marL="285750" indent="-285750">
              <a:buFont typeface="Arial"/>
              <a:buChar char="•"/>
            </a:pPr>
            <a:r>
              <a:rPr lang="en-US" sz="2400" dirty="0" smtClean="0"/>
              <a:t>Read the scoring rubric scores of 4 and 3.</a:t>
            </a:r>
          </a:p>
          <a:p>
            <a:pPr marL="285750" indent="-285750">
              <a:buFont typeface="Arial"/>
              <a:buChar char="•"/>
            </a:pPr>
            <a:r>
              <a:rPr lang="en-US" sz="2400" dirty="0" smtClean="0"/>
              <a:t>Consider </a:t>
            </a:r>
            <a:r>
              <a:rPr lang="en-US" sz="2400" u="sng" dirty="0" smtClean="0"/>
              <a:t>what language skills </a:t>
            </a:r>
            <a:r>
              <a:rPr lang="en-US" sz="2400" dirty="0" smtClean="0"/>
              <a:t>our students will be developing if we are using this formative assessment to gather data regarding language growth.</a:t>
            </a:r>
          </a:p>
          <a:p>
            <a:pPr marL="285750" indent="-285750">
              <a:buFont typeface="Arial"/>
              <a:buChar char="•"/>
            </a:pPr>
            <a:r>
              <a:rPr lang="en-US" sz="2400" dirty="0" smtClean="0"/>
              <a:t>Be prepared to share with your quad.</a:t>
            </a:r>
          </a:p>
        </p:txBody>
      </p:sp>
      <p:sp>
        <p:nvSpPr>
          <p:cNvPr id="6" name="TextBox 5"/>
          <p:cNvSpPr txBox="1"/>
          <p:nvPr/>
        </p:nvSpPr>
        <p:spPr>
          <a:xfrm>
            <a:off x="345124" y="6019301"/>
            <a:ext cx="8674632" cy="707886"/>
          </a:xfrm>
          <a:prstGeom prst="rect">
            <a:avLst/>
          </a:prstGeom>
          <a:noFill/>
        </p:spPr>
        <p:txBody>
          <a:bodyPr wrap="square" rtlCol="0">
            <a:spAutoFit/>
          </a:bodyPr>
          <a:lstStyle/>
          <a:p>
            <a:r>
              <a:rPr lang="en-US" sz="2000" b="1" dirty="0" smtClean="0">
                <a:solidFill>
                  <a:schemeClr val="bg2">
                    <a:lumMod val="60000"/>
                    <a:lumOff val="40000"/>
                  </a:schemeClr>
                </a:solidFill>
              </a:rPr>
              <a:t>Share Out:  </a:t>
            </a:r>
            <a:r>
              <a:rPr lang="en-US" sz="2000" dirty="0" smtClean="0">
                <a:solidFill>
                  <a:schemeClr val="bg2">
                    <a:lumMod val="60000"/>
                    <a:lumOff val="40000"/>
                  </a:schemeClr>
                </a:solidFill>
              </a:rPr>
              <a:t>What language skill were you particularly pleased to see as a focus for instruction based on the needs of English learners at your site? </a:t>
            </a:r>
            <a:endParaRPr lang="en-US" sz="2000" dirty="0">
              <a:solidFill>
                <a:schemeClr val="bg2">
                  <a:lumMod val="60000"/>
                  <a:lumOff val="40000"/>
                </a:schemeClr>
              </a:solidFill>
            </a:endParaRPr>
          </a:p>
        </p:txBody>
      </p:sp>
    </p:spTree>
    <p:extLst>
      <p:ext uri="{BB962C8B-B14F-4D97-AF65-F5344CB8AC3E}">
        <p14:creationId xmlns:p14="http://schemas.microsoft.com/office/powerpoint/2010/main" val="2901770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08088"/>
          </a:xfrm>
        </p:spPr>
        <p:txBody>
          <a:bodyPr/>
          <a:lstStyle/>
          <a:p>
            <a:pPr eaLnBrk="1" fontAlgn="auto" hangingPunct="1">
              <a:spcAft>
                <a:spcPts val="0"/>
              </a:spcAft>
              <a:defRPr/>
            </a:pPr>
            <a:r>
              <a:rPr lang="en-US" dirty="0" smtClean="0">
                <a:ea typeface="+mj-ea"/>
                <a:cs typeface="+mj-cs"/>
              </a:rPr>
              <a:t>Start Smart 2.0 </a:t>
            </a:r>
            <a:br>
              <a:rPr lang="en-US" dirty="0" smtClean="0">
                <a:ea typeface="+mj-ea"/>
                <a:cs typeface="+mj-cs"/>
              </a:rPr>
            </a:br>
            <a:r>
              <a:rPr lang="en-US" dirty="0" smtClean="0">
                <a:ea typeface="+mj-ea"/>
                <a:cs typeface="+mj-cs"/>
              </a:rPr>
              <a:t>Formative Assessment Opportunities</a:t>
            </a:r>
            <a:endParaRPr lang="en-US" dirty="0">
              <a:ea typeface="+mj-ea"/>
              <a:cs typeface="+mj-cs"/>
            </a:endParaRPr>
          </a:p>
        </p:txBody>
      </p:sp>
      <p:pic>
        <p:nvPicPr>
          <p:cNvPr id="17410"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43570" y="1406044"/>
            <a:ext cx="3111695" cy="4185423"/>
          </a:xfrm>
        </p:spPr>
      </p:pic>
      <p:pic>
        <p:nvPicPr>
          <p:cNvPr id="1741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1348" y="1524000"/>
            <a:ext cx="3059818" cy="392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76780" y="2139890"/>
            <a:ext cx="3078485" cy="179475"/>
          </a:xfrm>
          <a:prstGeom prst="rect">
            <a:avLst/>
          </a:prstGeom>
          <a:solidFill>
            <a:srgbClr val="FFFF00">
              <a:alpha val="21000"/>
            </a:srgbClr>
          </a:solidFill>
          <a:ln>
            <a:noFill/>
          </a:ln>
        </p:spPr>
        <p:txBody>
          <a:bodyPr wrap="square" rtlCol="0">
            <a:spAutoFit/>
          </a:bodyPr>
          <a:lstStyle/>
          <a:p>
            <a:endParaRPr lang="en-US" sz="800" dirty="0"/>
          </a:p>
        </p:txBody>
      </p:sp>
      <p:sp>
        <p:nvSpPr>
          <p:cNvPr id="8" name="TextBox 7"/>
          <p:cNvSpPr txBox="1"/>
          <p:nvPr/>
        </p:nvSpPr>
        <p:spPr>
          <a:xfrm>
            <a:off x="1077327" y="3258692"/>
            <a:ext cx="3078485" cy="179475"/>
          </a:xfrm>
          <a:prstGeom prst="rect">
            <a:avLst/>
          </a:prstGeom>
          <a:solidFill>
            <a:srgbClr val="FFFF00">
              <a:alpha val="21000"/>
            </a:srgbClr>
          </a:solidFill>
          <a:ln>
            <a:noFill/>
          </a:ln>
        </p:spPr>
        <p:txBody>
          <a:bodyPr wrap="square" rtlCol="0">
            <a:spAutoFit/>
          </a:bodyPr>
          <a:lstStyle/>
          <a:p>
            <a:endParaRPr lang="en-US" sz="800" dirty="0"/>
          </a:p>
        </p:txBody>
      </p:sp>
      <p:sp>
        <p:nvSpPr>
          <p:cNvPr id="9" name="TextBox 8"/>
          <p:cNvSpPr txBox="1"/>
          <p:nvPr/>
        </p:nvSpPr>
        <p:spPr>
          <a:xfrm>
            <a:off x="1077873" y="2665582"/>
            <a:ext cx="3078485" cy="179475"/>
          </a:xfrm>
          <a:prstGeom prst="rect">
            <a:avLst/>
          </a:prstGeom>
          <a:solidFill>
            <a:srgbClr val="FFFF00">
              <a:alpha val="21000"/>
            </a:srgbClr>
          </a:solidFill>
          <a:ln>
            <a:noFill/>
          </a:ln>
        </p:spPr>
        <p:txBody>
          <a:bodyPr wrap="square" rtlCol="0">
            <a:spAutoFit/>
          </a:bodyPr>
          <a:lstStyle/>
          <a:p>
            <a:endParaRPr lang="en-US" sz="800" dirty="0"/>
          </a:p>
        </p:txBody>
      </p:sp>
      <p:sp>
        <p:nvSpPr>
          <p:cNvPr id="10" name="TextBox 9"/>
          <p:cNvSpPr txBox="1"/>
          <p:nvPr/>
        </p:nvSpPr>
        <p:spPr>
          <a:xfrm>
            <a:off x="1105484" y="3839069"/>
            <a:ext cx="3078485" cy="179475"/>
          </a:xfrm>
          <a:prstGeom prst="rect">
            <a:avLst/>
          </a:prstGeom>
          <a:solidFill>
            <a:srgbClr val="FFFF00">
              <a:alpha val="21000"/>
            </a:srgbClr>
          </a:solidFill>
          <a:ln>
            <a:noFill/>
          </a:ln>
        </p:spPr>
        <p:txBody>
          <a:bodyPr wrap="square" rtlCol="0">
            <a:spAutoFit/>
          </a:bodyPr>
          <a:lstStyle/>
          <a:p>
            <a:endParaRPr lang="en-US" sz="800" dirty="0"/>
          </a:p>
        </p:txBody>
      </p:sp>
      <p:sp>
        <p:nvSpPr>
          <p:cNvPr id="11" name="TextBox 10"/>
          <p:cNvSpPr txBox="1"/>
          <p:nvPr/>
        </p:nvSpPr>
        <p:spPr>
          <a:xfrm>
            <a:off x="1036459" y="4515551"/>
            <a:ext cx="3078485" cy="179475"/>
          </a:xfrm>
          <a:prstGeom prst="rect">
            <a:avLst/>
          </a:prstGeom>
          <a:solidFill>
            <a:srgbClr val="FFFF00">
              <a:alpha val="21000"/>
            </a:srgbClr>
          </a:solidFill>
          <a:ln>
            <a:noFill/>
          </a:ln>
        </p:spPr>
        <p:txBody>
          <a:bodyPr wrap="square" rtlCol="0">
            <a:spAutoFit/>
          </a:bodyPr>
          <a:lstStyle/>
          <a:p>
            <a:endParaRPr lang="en-US" sz="800" dirty="0"/>
          </a:p>
        </p:txBody>
      </p:sp>
      <p:sp>
        <p:nvSpPr>
          <p:cNvPr id="12" name="TextBox 11"/>
          <p:cNvSpPr txBox="1"/>
          <p:nvPr/>
        </p:nvSpPr>
        <p:spPr>
          <a:xfrm>
            <a:off x="1077873" y="5219644"/>
            <a:ext cx="3078485" cy="179475"/>
          </a:xfrm>
          <a:prstGeom prst="rect">
            <a:avLst/>
          </a:prstGeom>
          <a:solidFill>
            <a:srgbClr val="FFFF00">
              <a:alpha val="21000"/>
            </a:srgbClr>
          </a:solidFill>
          <a:ln>
            <a:noFill/>
          </a:ln>
        </p:spPr>
        <p:txBody>
          <a:bodyPr wrap="square" rtlCol="0">
            <a:spAutoFit/>
          </a:bodyPr>
          <a:lstStyle/>
          <a:p>
            <a:endParaRPr lang="en-US" sz="800" dirty="0"/>
          </a:p>
        </p:txBody>
      </p:sp>
      <p:sp>
        <p:nvSpPr>
          <p:cNvPr id="13" name="TextBox 12"/>
          <p:cNvSpPr txBox="1"/>
          <p:nvPr/>
        </p:nvSpPr>
        <p:spPr>
          <a:xfrm>
            <a:off x="4736164" y="2334245"/>
            <a:ext cx="3078485" cy="179475"/>
          </a:xfrm>
          <a:prstGeom prst="rect">
            <a:avLst/>
          </a:prstGeom>
          <a:solidFill>
            <a:srgbClr val="FFFF00">
              <a:alpha val="21000"/>
            </a:srgbClr>
          </a:solidFill>
          <a:ln>
            <a:noFill/>
          </a:ln>
        </p:spPr>
        <p:txBody>
          <a:bodyPr wrap="square" rtlCol="0">
            <a:spAutoFit/>
          </a:bodyPr>
          <a:lstStyle/>
          <a:p>
            <a:endParaRPr lang="en-US" sz="800" dirty="0"/>
          </a:p>
        </p:txBody>
      </p:sp>
      <p:sp>
        <p:nvSpPr>
          <p:cNvPr id="14" name="TextBox 13"/>
          <p:cNvSpPr txBox="1"/>
          <p:nvPr/>
        </p:nvSpPr>
        <p:spPr>
          <a:xfrm>
            <a:off x="4764320" y="3066486"/>
            <a:ext cx="3078485" cy="179475"/>
          </a:xfrm>
          <a:prstGeom prst="rect">
            <a:avLst/>
          </a:prstGeom>
          <a:solidFill>
            <a:srgbClr val="FFFF00">
              <a:alpha val="21000"/>
            </a:srgbClr>
          </a:solidFill>
          <a:ln>
            <a:noFill/>
          </a:ln>
        </p:spPr>
        <p:txBody>
          <a:bodyPr wrap="square" rtlCol="0">
            <a:spAutoFit/>
          </a:bodyPr>
          <a:lstStyle/>
          <a:p>
            <a:endParaRPr lang="en-US" sz="800" dirty="0"/>
          </a:p>
        </p:txBody>
      </p:sp>
      <p:sp>
        <p:nvSpPr>
          <p:cNvPr id="15" name="TextBox 14"/>
          <p:cNvSpPr txBox="1"/>
          <p:nvPr/>
        </p:nvSpPr>
        <p:spPr>
          <a:xfrm>
            <a:off x="4764320" y="4322808"/>
            <a:ext cx="3078485" cy="179475"/>
          </a:xfrm>
          <a:prstGeom prst="rect">
            <a:avLst/>
          </a:prstGeom>
          <a:solidFill>
            <a:srgbClr val="FFFF00">
              <a:alpha val="21000"/>
            </a:srgbClr>
          </a:solidFill>
          <a:ln>
            <a:noFill/>
          </a:ln>
        </p:spPr>
        <p:txBody>
          <a:bodyPr wrap="square" rtlCol="0">
            <a:spAutoFit/>
          </a:bodyPr>
          <a:lstStyle/>
          <a:p>
            <a:endParaRPr lang="en-US" sz="800" dirty="0"/>
          </a:p>
        </p:txBody>
      </p:sp>
      <p:sp>
        <p:nvSpPr>
          <p:cNvPr id="16" name="TextBox 15"/>
          <p:cNvSpPr txBox="1"/>
          <p:nvPr/>
        </p:nvSpPr>
        <p:spPr>
          <a:xfrm>
            <a:off x="4805735" y="4944066"/>
            <a:ext cx="3078485" cy="179475"/>
          </a:xfrm>
          <a:prstGeom prst="rect">
            <a:avLst/>
          </a:prstGeom>
          <a:solidFill>
            <a:srgbClr val="FFFF00">
              <a:alpha val="21000"/>
            </a:srgbClr>
          </a:solidFill>
          <a:ln>
            <a:noFill/>
          </a:ln>
        </p:spPr>
        <p:txBody>
          <a:bodyPr wrap="square" rtlCol="0">
            <a:spAutoFit/>
          </a:bodyPr>
          <a:lstStyle/>
          <a:p>
            <a:endParaRPr lang="en-US" sz="800" dirty="0"/>
          </a:p>
        </p:txBody>
      </p:sp>
      <p:sp>
        <p:nvSpPr>
          <p:cNvPr id="18" name="TextBox 17"/>
          <p:cNvSpPr txBox="1"/>
          <p:nvPr/>
        </p:nvSpPr>
        <p:spPr>
          <a:xfrm>
            <a:off x="276100" y="5577516"/>
            <a:ext cx="8867900" cy="1200329"/>
          </a:xfrm>
          <a:prstGeom prst="rect">
            <a:avLst/>
          </a:prstGeom>
          <a:noFill/>
        </p:spPr>
        <p:txBody>
          <a:bodyPr wrap="square" rtlCol="0">
            <a:spAutoFit/>
          </a:bodyPr>
          <a:lstStyle/>
          <a:p>
            <a:pPr marL="342900" indent="-342900">
              <a:buFont typeface="Arial"/>
              <a:buChar char="•"/>
            </a:pPr>
            <a:r>
              <a:rPr lang="en-US" sz="1800" b="1" dirty="0" smtClean="0">
                <a:solidFill>
                  <a:schemeClr val="bg2">
                    <a:lumMod val="60000"/>
                    <a:lumOff val="40000"/>
                  </a:schemeClr>
                </a:solidFill>
              </a:rPr>
              <a:t>There is a formative assessment opportunity during almost all lessons.  </a:t>
            </a:r>
          </a:p>
          <a:p>
            <a:pPr marL="342900" indent="-342900">
              <a:buFont typeface="Arial"/>
              <a:buChar char="•"/>
            </a:pPr>
            <a:r>
              <a:rPr lang="en-US" sz="1800" b="1" dirty="0" smtClean="0">
                <a:solidFill>
                  <a:schemeClr val="bg2">
                    <a:lumMod val="60000"/>
                    <a:lumOff val="40000"/>
                  </a:schemeClr>
                </a:solidFill>
              </a:rPr>
              <a:t>It is written in as part of the lesson, happening, for instance, through using the fishbowl strategy, rather than a stop-and-assess type of assessment.  </a:t>
            </a:r>
          </a:p>
          <a:p>
            <a:pPr marL="342900" indent="-342900">
              <a:buFont typeface="Arial"/>
              <a:buChar char="•"/>
            </a:pPr>
            <a:r>
              <a:rPr lang="en-US" sz="1800" b="1" dirty="0" smtClean="0">
                <a:solidFill>
                  <a:schemeClr val="bg2">
                    <a:lumMod val="60000"/>
                    <a:lumOff val="40000"/>
                  </a:schemeClr>
                </a:solidFill>
              </a:rPr>
              <a:t>Information gathered guides instructional decisions.</a:t>
            </a:r>
            <a:endParaRPr lang="en-US" sz="1800" dirty="0">
              <a:solidFill>
                <a:schemeClr val="bg2">
                  <a:lumMod val="60000"/>
                  <a:lumOff val="40000"/>
                </a:schemeClr>
              </a:solidFill>
            </a:endParaRPr>
          </a:p>
        </p:txBody>
      </p:sp>
    </p:spTree>
    <p:extLst>
      <p:ext uri="{BB962C8B-B14F-4D97-AF65-F5344CB8AC3E}">
        <p14:creationId xmlns:p14="http://schemas.microsoft.com/office/powerpoint/2010/main" val="277781560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dissolve">
                                      <p:cBhvr>
                                        <p:cTn id="39" dur="500"/>
                                        <p:tgtEl>
                                          <p:spTgt spid="1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8">
                                            <p:txEl>
                                              <p:pRg st="1" end="1"/>
                                            </p:txEl>
                                          </p:spTgt>
                                        </p:tgtEl>
                                        <p:attrNameLst>
                                          <p:attrName>style.visibility</p:attrName>
                                        </p:attrNameLst>
                                      </p:cBhvr>
                                      <p:to>
                                        <p:strVal val="visible"/>
                                      </p:to>
                                    </p:set>
                                    <p:animEffect transition="in" filter="dissolve">
                                      <p:cBhvr>
                                        <p:cTn id="44" dur="500"/>
                                        <p:tgtEl>
                                          <p:spTgt spid="18">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8">
                                            <p:txEl>
                                              <p:pRg st="2" end="2"/>
                                            </p:txEl>
                                          </p:spTgt>
                                        </p:tgtEl>
                                        <p:attrNameLst>
                                          <p:attrName>style.visibility</p:attrName>
                                        </p:attrNameLst>
                                      </p:cBhvr>
                                      <p:to>
                                        <p:strVal val="visible"/>
                                      </p:to>
                                    </p:set>
                                    <p:animEffect transition="in" filter="dissolve">
                                      <p:cBhvr>
                                        <p:cTn id="49"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1532"/>
            <a:ext cx="6508749" cy="729887"/>
          </a:xfrm>
        </p:spPr>
        <p:txBody>
          <a:bodyPr/>
          <a:lstStyle/>
          <a:p>
            <a:r>
              <a:rPr lang="en-US" b="1" dirty="0">
                <a:latin typeface="Garamond" charset="0"/>
                <a:ea typeface="Garamond" charset="0"/>
                <a:cs typeface="Garamond" charset="0"/>
              </a:rPr>
              <a:t>System Support</a:t>
            </a:r>
          </a:p>
        </p:txBody>
      </p:sp>
      <p:sp>
        <p:nvSpPr>
          <p:cNvPr id="3" name="Content Placeholder 2"/>
          <p:cNvSpPr>
            <a:spLocks noGrp="1"/>
          </p:cNvSpPr>
          <p:nvPr>
            <p:ph idx="1"/>
          </p:nvPr>
        </p:nvSpPr>
        <p:spPr>
          <a:xfrm>
            <a:off x="429590" y="1429541"/>
            <a:ext cx="8236226" cy="4323866"/>
          </a:xfrm>
        </p:spPr>
        <p:txBody>
          <a:bodyPr/>
          <a:lstStyle/>
          <a:p>
            <a:pPr marL="127000" indent="0" algn="just">
              <a:buNone/>
            </a:pPr>
            <a:r>
              <a:rPr lang="en-US" sz="3600" dirty="0">
                <a:latin typeface="Garamond" charset="0"/>
                <a:ea typeface="Garamond" charset="0"/>
                <a:cs typeface="Garamond" charset="0"/>
              </a:rPr>
              <a:t>As we lead reclassification efforts, what </a:t>
            </a:r>
            <a:r>
              <a:rPr lang="en-US" sz="3600" b="1" dirty="0">
                <a:latin typeface="Garamond" charset="0"/>
                <a:ea typeface="Garamond" charset="0"/>
                <a:cs typeface="Garamond" charset="0"/>
              </a:rPr>
              <a:t>systems, structures and evidence </a:t>
            </a:r>
            <a:r>
              <a:rPr lang="en-US" sz="3600" dirty="0">
                <a:latin typeface="Garamond" charset="0"/>
                <a:ea typeface="Garamond" charset="0"/>
                <a:cs typeface="Garamond" charset="0"/>
              </a:rPr>
              <a:t>will result in improved student learning and teacher effectiveness for English Learners?</a:t>
            </a:r>
          </a:p>
          <a:p>
            <a:pPr marL="127000" indent="0" algn="just">
              <a:buNone/>
            </a:pPr>
            <a:endParaRPr lang="en-US" dirty="0">
              <a:latin typeface="Garamond" charset="0"/>
              <a:ea typeface="Garamond" charset="0"/>
              <a:cs typeface="Garamond" charset="0"/>
            </a:endParaRPr>
          </a:p>
        </p:txBody>
      </p:sp>
      <p:pic>
        <p:nvPicPr>
          <p:cNvPr id="4" name="Content Placeholder 3" descr="formative-assessment-process.jpg"/>
          <p:cNvPicPr>
            <a:picLocks noChangeAspect="1"/>
          </p:cNvPicPr>
          <p:nvPr/>
        </p:nvPicPr>
        <p:blipFill>
          <a:blip r:embed="rId3">
            <a:extLst>
              <a:ext uri="{28A0092B-C50C-407E-A947-70E740481C1C}">
                <a14:useLocalDpi xmlns:a14="http://schemas.microsoft.com/office/drawing/2010/main" val="0"/>
              </a:ext>
            </a:extLst>
          </a:blip>
          <a:srcRect t="185" b="-359"/>
          <a:stretch>
            <a:fillRect/>
          </a:stretch>
        </p:blipFill>
        <p:spPr>
          <a:xfrm>
            <a:off x="371257" y="3888171"/>
            <a:ext cx="3916057" cy="2969829"/>
          </a:xfrm>
          <a:prstGeom prst="rect">
            <a:avLst/>
          </a:prstGeom>
          <a:noFill/>
          <a:ln>
            <a:noFill/>
          </a:ln>
        </p:spPr>
      </p:pic>
      <p:sp>
        <p:nvSpPr>
          <p:cNvPr id="5" name="TextBox 4"/>
          <p:cNvSpPr txBox="1"/>
          <p:nvPr/>
        </p:nvSpPr>
        <p:spPr>
          <a:xfrm>
            <a:off x="4445167" y="3920829"/>
            <a:ext cx="4417559" cy="2677656"/>
          </a:xfrm>
          <a:prstGeom prst="rect">
            <a:avLst/>
          </a:prstGeom>
          <a:ln w="38100" cmpd="sng">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smtClean="0"/>
              <a:t>What </a:t>
            </a:r>
            <a:r>
              <a:rPr lang="en-US" sz="2400" b="1" dirty="0" smtClean="0"/>
              <a:t>systems and structures </a:t>
            </a:r>
            <a:r>
              <a:rPr lang="en-US" sz="2400" dirty="0" smtClean="0"/>
              <a:t>have you put in place or can you put in place to support </a:t>
            </a:r>
            <a:r>
              <a:rPr lang="en-US" sz="2400" b="1" dirty="0" smtClean="0"/>
              <a:t>teacher effectiveness </a:t>
            </a:r>
            <a:r>
              <a:rPr lang="en-US" sz="2400" dirty="0" smtClean="0"/>
              <a:t>in using </a:t>
            </a:r>
            <a:r>
              <a:rPr lang="en-US" sz="2400" b="1" dirty="0" smtClean="0"/>
              <a:t>formative assessment to guide instructional decisions ?</a:t>
            </a:r>
            <a:endParaRPr lang="en-US" sz="2400"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16760" y="1681861"/>
            <a:ext cx="3012430" cy="225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009520" y="1313850"/>
            <a:ext cx="3211298" cy="369332"/>
          </a:xfrm>
          <a:prstGeom prst="rect">
            <a:avLst/>
          </a:prstGeom>
          <a:noFill/>
        </p:spPr>
        <p:txBody>
          <a:bodyPr wrap="none">
            <a:spAutoFit/>
          </a:bodyPr>
          <a:lstStyle/>
          <a:p>
            <a:pPr>
              <a:defRPr/>
            </a:pPr>
            <a:r>
              <a:rPr lang="en-US" sz="1800" b="1" dirty="0">
                <a:solidFill>
                  <a:schemeClr val="accent1">
                    <a:lumMod val="75000"/>
                  </a:schemeClr>
                </a:solidFill>
              </a:rPr>
              <a:t>Stand Up, Hand </a:t>
            </a:r>
            <a:r>
              <a:rPr lang="en-US" sz="1800" b="1" dirty="0">
                <a:solidFill>
                  <a:srgbClr val="376092"/>
                </a:solidFill>
              </a:rPr>
              <a:t>Up, Pair Up</a:t>
            </a:r>
          </a:p>
        </p:txBody>
      </p:sp>
    </p:spTree>
    <p:extLst>
      <p:ext uri="{BB962C8B-B14F-4D97-AF65-F5344CB8AC3E}">
        <p14:creationId xmlns:p14="http://schemas.microsoft.com/office/powerpoint/2010/main" val="4286826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0" nodeType="clickEffect">
                                  <p:stCondLst>
                                    <p:cond delay="0"/>
                                  </p:stCondLst>
                                  <p:childTnLst>
                                    <p:animEffect transition="out" filter="dissolve">
                                      <p:cBhvr>
                                        <p:cTn id="18" dur="500"/>
                                        <p:tgtEl>
                                          <p:spTgt spid="3">
                                            <p:txEl>
                                              <p:pRg st="0" end="0"/>
                                            </p:txEl>
                                          </p:spTgt>
                                        </p:tgtEl>
                                      </p:cBhvr>
                                    </p:animEffect>
                                    <p:set>
                                      <p:cBhvr>
                                        <p:cTn id="19"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par>
                                <p:cTn id="25" presetID="9"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1995" y="1426827"/>
            <a:ext cx="7848600" cy="1927225"/>
          </a:xfrm>
        </p:spPr>
        <p:txBody>
          <a:bodyPr/>
          <a:lstStyle/>
          <a:p>
            <a:r>
              <a:rPr lang="en-US" b="1" dirty="0" smtClean="0"/>
              <a:t>Highlights from Start Smart 2.0</a:t>
            </a:r>
            <a:endParaRPr lang="en-US" b="1" dirty="0"/>
          </a:p>
        </p:txBody>
      </p:sp>
      <p:sp>
        <p:nvSpPr>
          <p:cNvPr id="3" name="TextBox 2"/>
          <p:cNvSpPr txBox="1"/>
          <p:nvPr/>
        </p:nvSpPr>
        <p:spPr>
          <a:xfrm>
            <a:off x="1380484" y="3727550"/>
            <a:ext cx="6571119" cy="2308324"/>
          </a:xfrm>
          <a:prstGeom prst="rect">
            <a:avLst/>
          </a:prstGeom>
          <a:noFill/>
        </p:spPr>
        <p:txBody>
          <a:bodyPr wrap="square" rtlCol="0">
            <a:spAutoFit/>
          </a:bodyPr>
          <a:lstStyle/>
          <a:p>
            <a:pPr marL="285750" indent="-285750">
              <a:buFont typeface="Wingdings" charset="2"/>
              <a:buChar char="q"/>
            </a:pPr>
            <a:r>
              <a:rPr lang="en-US" sz="3600" dirty="0" smtClean="0"/>
              <a:t>Conversation Pattern</a:t>
            </a:r>
          </a:p>
          <a:p>
            <a:pPr marL="285750" indent="-285750">
              <a:buFont typeface="Wingdings" charset="2"/>
              <a:buChar char="q"/>
            </a:pPr>
            <a:r>
              <a:rPr lang="en-US" sz="3600" dirty="0" smtClean="0"/>
              <a:t>Craft an Oral Paragraph</a:t>
            </a:r>
          </a:p>
          <a:p>
            <a:pPr marL="285750" indent="-285750">
              <a:buFont typeface="Wingdings" charset="2"/>
              <a:buChar char="q"/>
            </a:pPr>
            <a:r>
              <a:rPr lang="en-US" sz="3600" dirty="0" smtClean="0"/>
              <a:t>Write a Paragraph</a:t>
            </a:r>
          </a:p>
          <a:p>
            <a:pPr marL="285750" indent="-285750">
              <a:buFont typeface="Wingdings" charset="2"/>
              <a:buChar char="q"/>
            </a:pPr>
            <a:r>
              <a:rPr lang="en-US" sz="3600" dirty="0" smtClean="0"/>
              <a:t>Multimedia Research Project</a:t>
            </a:r>
            <a:endParaRPr lang="en-US" sz="3600" dirty="0"/>
          </a:p>
        </p:txBody>
      </p:sp>
      <p:sp>
        <p:nvSpPr>
          <p:cNvPr id="4" name="5-Point Star 3"/>
          <p:cNvSpPr/>
          <p:nvPr/>
        </p:nvSpPr>
        <p:spPr>
          <a:xfrm>
            <a:off x="1283854" y="3548075"/>
            <a:ext cx="800684" cy="828342"/>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55405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a:xfrm>
            <a:off x="7264090" y="1352772"/>
            <a:ext cx="2068002" cy="4876800"/>
          </a:xfrm>
          <a:prstGeom prst="rect">
            <a:avLst/>
          </a:prstGeom>
          <a:noFill/>
          <a:ln>
            <a:noFill/>
          </a:ln>
        </p:spPr>
        <p:txBody>
          <a:bodyPr lIns="91425" tIns="91425" rIns="91425" bIns="91425" rtlCol="0" anchor="t" anchorCtr="0">
            <a:normAutofit/>
          </a:bodyPr>
          <a:lstStyle>
            <a:defPPr marR="0" algn="l" rtl="0">
              <a:lnSpc>
                <a:spcPct val="100000"/>
              </a:lnSpc>
              <a:spcBef>
                <a:spcPts val="0"/>
              </a:spcBef>
              <a:spcAft>
                <a:spcPts val="0"/>
              </a:spcAft>
            </a:defPPr>
            <a:lvl1pPr marL="228600" marR="0" indent="-101600" algn="l" rtl="0">
              <a:lnSpc>
                <a:spcPct val="100000"/>
              </a:lnSpc>
              <a:spcBef>
                <a:spcPts val="1800"/>
              </a:spcBef>
              <a:spcAft>
                <a:spcPts val="0"/>
              </a:spcAft>
              <a:buClr>
                <a:schemeClr val="accent1"/>
              </a:buClr>
              <a:buFont typeface="Noto Symbol"/>
              <a:buChar char="◼"/>
              <a:defRPr sz="2000" b="0" i="0" u="none" strike="noStrike" cap="none" baseline="0">
                <a:solidFill>
                  <a:schemeClr val="dk2"/>
                </a:solidFill>
                <a:latin typeface="Questrial"/>
                <a:ea typeface="Questrial"/>
                <a:cs typeface="Questrial"/>
                <a:sym typeface="Questrial"/>
                <a:rtl val="0"/>
              </a:defRPr>
            </a:lvl1pPr>
            <a:lvl2pPr marL="457200" marR="0" indent="-114300" algn="l" rtl="0">
              <a:lnSpc>
                <a:spcPct val="100000"/>
              </a:lnSpc>
              <a:spcBef>
                <a:spcPts val="600"/>
              </a:spcBef>
              <a:spcAft>
                <a:spcPts val="0"/>
              </a:spcAft>
              <a:buClr>
                <a:srgbClr val="4D0000"/>
              </a:buClr>
              <a:buFont typeface="Noto Symbol"/>
              <a:buChar char="◼"/>
              <a:defRPr sz="1800" b="0" i="0" u="none" strike="noStrike" cap="none" baseline="0">
                <a:solidFill>
                  <a:schemeClr val="dk2"/>
                </a:solidFill>
                <a:latin typeface="Questrial"/>
                <a:ea typeface="Questrial"/>
                <a:cs typeface="Questrial"/>
                <a:sym typeface="Questrial"/>
                <a:rtl val="0"/>
              </a:defRPr>
            </a:lvl2pPr>
            <a:lvl3pPr marL="685800" marR="0" indent="-114300" algn="l" rtl="0">
              <a:lnSpc>
                <a:spcPct val="100000"/>
              </a:lnSpc>
              <a:spcBef>
                <a:spcPts val="600"/>
              </a:spcBef>
              <a:spcAft>
                <a:spcPts val="0"/>
              </a:spcAft>
              <a:buClr>
                <a:schemeClr val="accent1"/>
              </a:buClr>
              <a:buFont typeface="Noto Symbol"/>
              <a:buChar char="◼"/>
              <a:defRPr sz="1800" b="0" i="0" u="none" strike="noStrike" cap="none" baseline="0">
                <a:solidFill>
                  <a:schemeClr val="dk2"/>
                </a:solidFill>
                <a:latin typeface="Questrial"/>
                <a:ea typeface="Questrial"/>
                <a:cs typeface="Questrial"/>
                <a:sym typeface="Questrial"/>
                <a:rtl val="0"/>
              </a:defRPr>
            </a:lvl3pPr>
            <a:lvl4pPr marL="914400" marR="0" indent="-114300" algn="l" rtl="0">
              <a:lnSpc>
                <a:spcPct val="100000"/>
              </a:lnSpc>
              <a:spcBef>
                <a:spcPts val="600"/>
              </a:spcBef>
              <a:spcAft>
                <a:spcPts val="0"/>
              </a:spcAft>
              <a:buClr>
                <a:srgbClr val="4D0000"/>
              </a:buClr>
              <a:buFont typeface="Noto Symbol"/>
              <a:buChar char="◼"/>
              <a:defRPr sz="1800" b="0" i="0" u="none" strike="noStrike" cap="none" baseline="0">
                <a:solidFill>
                  <a:schemeClr val="dk2"/>
                </a:solidFill>
                <a:latin typeface="Questrial"/>
                <a:ea typeface="Questrial"/>
                <a:cs typeface="Questrial"/>
                <a:sym typeface="Questrial"/>
                <a:rtl val="0"/>
              </a:defRPr>
            </a:lvl4pPr>
            <a:lvl5pPr marL="1143000" marR="0" indent="-114300" algn="l" rtl="0">
              <a:lnSpc>
                <a:spcPct val="100000"/>
              </a:lnSpc>
              <a:spcBef>
                <a:spcPts val="600"/>
              </a:spcBef>
              <a:spcAft>
                <a:spcPts val="0"/>
              </a:spcAft>
              <a:buClr>
                <a:schemeClr val="accent1"/>
              </a:buClr>
              <a:buFont typeface="Noto Symbol"/>
              <a:buChar char="◼"/>
              <a:defRPr sz="1800" b="0" i="0" u="none" strike="noStrike" cap="none" baseline="0">
                <a:solidFill>
                  <a:schemeClr val="dk2"/>
                </a:solidFill>
                <a:latin typeface="Questrial"/>
                <a:ea typeface="Questrial"/>
                <a:cs typeface="Questrial"/>
                <a:sym typeface="Questrial"/>
                <a:rtl val="0"/>
              </a:defRPr>
            </a:lvl5pPr>
            <a:lvl6pPr marL="1377950" marR="0" indent="-120650" algn="l" rtl="0">
              <a:lnSpc>
                <a:spcPct val="100000"/>
              </a:lnSpc>
              <a:spcBef>
                <a:spcPts val="360"/>
              </a:spcBef>
              <a:spcAft>
                <a:spcPts val="0"/>
              </a:spcAft>
              <a:buClr>
                <a:srgbClr val="073763"/>
              </a:buClr>
              <a:buFont typeface="Noto Symbol"/>
              <a:buChar char="◼"/>
              <a:defRPr sz="1800" b="0" i="0" u="none" strike="noStrike" cap="none" baseline="0">
                <a:solidFill>
                  <a:schemeClr val="dk2"/>
                </a:solidFill>
                <a:latin typeface="Questrial"/>
                <a:ea typeface="Questrial"/>
                <a:cs typeface="Questrial"/>
                <a:sym typeface="Questrial"/>
                <a:rtl val="0"/>
              </a:defRPr>
            </a:lvl6pPr>
            <a:lvl7pPr marL="1603375" marR="0" indent="-117475" algn="l" rtl="0">
              <a:lnSpc>
                <a:spcPct val="100000"/>
              </a:lnSpc>
              <a:spcBef>
                <a:spcPts val="360"/>
              </a:spcBef>
              <a:spcAft>
                <a:spcPts val="0"/>
              </a:spcAft>
              <a:buClr>
                <a:schemeClr val="accent1"/>
              </a:buClr>
              <a:buFont typeface="Noto Symbol"/>
              <a:buChar char="◼"/>
              <a:defRPr sz="1800" b="0" i="0" u="none" strike="noStrike" cap="none" baseline="0">
                <a:solidFill>
                  <a:schemeClr val="dk2"/>
                </a:solidFill>
                <a:latin typeface="Questrial"/>
                <a:ea typeface="Questrial"/>
                <a:cs typeface="Questrial"/>
                <a:sym typeface="Questrial"/>
                <a:rtl val="0"/>
              </a:defRPr>
            </a:lvl7pPr>
            <a:lvl8pPr marL="1830388" marR="0" indent="-115888" algn="l" rtl="0">
              <a:lnSpc>
                <a:spcPct val="100000"/>
              </a:lnSpc>
              <a:spcBef>
                <a:spcPts val="360"/>
              </a:spcBef>
              <a:spcAft>
                <a:spcPts val="0"/>
              </a:spcAft>
              <a:buClr>
                <a:srgbClr val="073763"/>
              </a:buClr>
              <a:buFont typeface="Noto Symbol"/>
              <a:buChar char="◼"/>
              <a:defRPr sz="1800" b="0" i="0" u="none" strike="noStrike" cap="none" baseline="0">
                <a:solidFill>
                  <a:schemeClr val="dk2"/>
                </a:solidFill>
                <a:latin typeface="Questrial"/>
                <a:ea typeface="Questrial"/>
                <a:cs typeface="Questrial"/>
                <a:sym typeface="Questrial"/>
                <a:rtl val="0"/>
              </a:defRPr>
            </a:lvl8pPr>
            <a:lvl9pPr marL="2057400" marR="0" indent="-114300" algn="l" rtl="0">
              <a:lnSpc>
                <a:spcPct val="100000"/>
              </a:lnSpc>
              <a:spcBef>
                <a:spcPts val="360"/>
              </a:spcBef>
              <a:spcAft>
                <a:spcPts val="0"/>
              </a:spcAft>
              <a:buClr>
                <a:schemeClr val="accent1"/>
              </a:buClr>
              <a:buFont typeface="Noto Symbol"/>
              <a:buChar char="◼"/>
              <a:defRPr sz="1800" b="0" i="0" u="none" strike="noStrike" cap="none" baseline="0">
                <a:solidFill>
                  <a:schemeClr val="dk2"/>
                </a:solidFill>
                <a:latin typeface="Questrial"/>
                <a:ea typeface="Questrial"/>
                <a:cs typeface="Questrial"/>
                <a:sym typeface="Questrial"/>
                <a:rtl val="0"/>
              </a:defRPr>
            </a:lvl9pPr>
          </a:lstStyle>
          <a:p>
            <a:pPr marL="0" indent="0">
              <a:buFont typeface="Arial"/>
              <a:buNone/>
              <a:defRPr/>
            </a:pPr>
            <a:r>
              <a:rPr lang="en-US" b="1" dirty="0" smtClean="0">
                <a:latin typeface="Avenir Next Regular"/>
                <a:ea typeface="+mn-ea"/>
                <a:cs typeface="Avenir Next Regular"/>
              </a:rPr>
              <a:t>There are formative assessment opportunities to guide instructional decisions.</a:t>
            </a:r>
            <a:endParaRPr lang="en-US" dirty="0" smtClean="0">
              <a:latin typeface="Avenir Next Regular"/>
              <a:ea typeface="+mn-ea"/>
              <a:cs typeface="Avenir Next Regular"/>
            </a:endParaRPr>
          </a:p>
          <a:p>
            <a:pPr marL="127000" indent="0">
              <a:buNone/>
              <a:defRPr/>
            </a:pPr>
            <a:endParaRPr lang="en-US" dirty="0">
              <a:latin typeface="Avenir Next Regular"/>
              <a:ea typeface="+mn-ea"/>
              <a:cs typeface="Avenir Next Regular"/>
            </a:endParaRPr>
          </a:p>
        </p:txBody>
      </p:sp>
      <p:sp>
        <p:nvSpPr>
          <p:cNvPr id="2" name="Title 1"/>
          <p:cNvSpPr>
            <a:spLocks noGrp="1"/>
          </p:cNvSpPr>
          <p:nvPr>
            <p:ph type="title"/>
          </p:nvPr>
        </p:nvSpPr>
        <p:spPr>
          <a:xfrm>
            <a:off x="457200" y="447626"/>
            <a:ext cx="7328746" cy="729887"/>
          </a:xfrm>
        </p:spPr>
        <p:txBody>
          <a:bodyPr rtlCol="0">
            <a:noAutofit/>
          </a:bodyPr>
          <a:lstStyle/>
          <a:p>
            <a:pPr eaLnBrk="1" fontAlgn="auto" hangingPunct="1">
              <a:spcAft>
                <a:spcPts val="0"/>
              </a:spcAft>
              <a:defRPr/>
            </a:pPr>
            <a:r>
              <a:rPr lang="en-US" sz="4000" b="1" dirty="0" smtClean="0">
                <a:ea typeface="+mj-ea"/>
                <a:cs typeface="+mj-cs"/>
              </a:rPr>
              <a:t>Conversation Pattern</a:t>
            </a:r>
            <a:endParaRPr lang="en-US" sz="4000" b="1" dirty="0">
              <a:ea typeface="+mj-ea"/>
              <a:cs typeface="+mj-cs"/>
            </a:endParaRPr>
          </a:p>
        </p:txBody>
      </p:sp>
      <p:sp>
        <p:nvSpPr>
          <p:cNvPr id="3" name="Content Placeholder 2"/>
          <p:cNvSpPr>
            <a:spLocks noGrp="1"/>
          </p:cNvSpPr>
          <p:nvPr>
            <p:ph idx="1"/>
          </p:nvPr>
        </p:nvSpPr>
        <p:spPr>
          <a:xfrm>
            <a:off x="443394" y="1351697"/>
            <a:ext cx="3560018" cy="4876800"/>
          </a:xfrm>
        </p:spPr>
        <p:txBody>
          <a:bodyPr rtlCol="0">
            <a:normAutofit/>
          </a:bodyPr>
          <a:lstStyle/>
          <a:p>
            <a:pPr marL="0" indent="0" eaLnBrk="1" fontAlgn="auto" hangingPunct="1">
              <a:spcAft>
                <a:spcPts val="0"/>
              </a:spcAft>
              <a:buFont typeface="Arial"/>
              <a:buNone/>
              <a:defRPr/>
            </a:pPr>
            <a:r>
              <a:rPr lang="en-US" b="1" dirty="0" smtClean="0">
                <a:latin typeface="Avenir Next Regular"/>
                <a:ea typeface="+mn-ea"/>
                <a:cs typeface="Avenir Next Regular"/>
              </a:rPr>
              <a:t>To support students ability to clarify during a conversation and to build up an idea, students will learn a conversation pattern in which they will:</a:t>
            </a:r>
            <a:endParaRPr lang="en-US" dirty="0" smtClean="0">
              <a:latin typeface="Avenir Next Regular"/>
              <a:ea typeface="+mn-ea"/>
              <a:cs typeface="Avenir Next Regular"/>
            </a:endParaRPr>
          </a:p>
          <a:p>
            <a:pPr eaLnBrk="1" fontAlgn="auto" hangingPunct="1">
              <a:spcAft>
                <a:spcPts val="0"/>
              </a:spcAft>
              <a:buFont typeface="Arial"/>
              <a:buChar char="•"/>
              <a:defRPr/>
            </a:pPr>
            <a:endParaRPr lang="en-US" dirty="0">
              <a:latin typeface="Avenir Next Regular"/>
              <a:ea typeface="+mn-ea"/>
              <a:cs typeface="Avenir Next Regular"/>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536821" y="3492852"/>
            <a:ext cx="2162883" cy="3216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ight Arrow 6"/>
          <p:cNvSpPr/>
          <p:nvPr/>
        </p:nvSpPr>
        <p:spPr>
          <a:xfrm>
            <a:off x="250542" y="3381597"/>
            <a:ext cx="1225550" cy="511175"/>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ight Arrow 7"/>
          <p:cNvSpPr/>
          <p:nvPr/>
        </p:nvSpPr>
        <p:spPr>
          <a:xfrm>
            <a:off x="237285" y="4445174"/>
            <a:ext cx="1225550" cy="511175"/>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ight Arrow 8"/>
          <p:cNvSpPr/>
          <p:nvPr/>
        </p:nvSpPr>
        <p:spPr>
          <a:xfrm>
            <a:off x="154454" y="5811944"/>
            <a:ext cx="1225550" cy="511175"/>
          </a:xfrm>
          <a:prstGeom prst="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ontent Placeholder 2"/>
          <p:cNvSpPr txBox="1">
            <a:spLocks/>
          </p:cNvSpPr>
          <p:nvPr/>
        </p:nvSpPr>
        <p:spPr>
          <a:xfrm>
            <a:off x="4143644" y="1379845"/>
            <a:ext cx="3021083" cy="4876800"/>
          </a:xfrm>
          <a:prstGeom prst="rect">
            <a:avLst/>
          </a:prstGeom>
          <a:noFill/>
          <a:ln>
            <a:noFill/>
          </a:ln>
        </p:spPr>
        <p:txBody>
          <a:bodyPr lIns="91425" tIns="91425" rIns="91425" bIns="91425" rtlCol="0" anchor="t" anchorCtr="0">
            <a:normAutofit/>
          </a:bodyPr>
          <a:lstStyle>
            <a:defPPr marR="0" algn="l" rtl="0">
              <a:lnSpc>
                <a:spcPct val="100000"/>
              </a:lnSpc>
              <a:spcBef>
                <a:spcPts val="0"/>
              </a:spcBef>
              <a:spcAft>
                <a:spcPts val="0"/>
              </a:spcAft>
            </a:defPPr>
            <a:lvl1pPr marL="228600" marR="0" indent="-101600" algn="l" rtl="0">
              <a:lnSpc>
                <a:spcPct val="100000"/>
              </a:lnSpc>
              <a:spcBef>
                <a:spcPts val="1800"/>
              </a:spcBef>
              <a:spcAft>
                <a:spcPts val="0"/>
              </a:spcAft>
              <a:buClr>
                <a:schemeClr val="accent1"/>
              </a:buClr>
              <a:buFont typeface="Noto Symbol"/>
              <a:buChar char="◼"/>
              <a:defRPr sz="2000" b="0" i="0" u="none" strike="noStrike" cap="none" baseline="0">
                <a:solidFill>
                  <a:schemeClr val="dk2"/>
                </a:solidFill>
                <a:latin typeface="Questrial"/>
                <a:ea typeface="Questrial"/>
                <a:cs typeface="Questrial"/>
                <a:sym typeface="Questrial"/>
                <a:rtl val="0"/>
              </a:defRPr>
            </a:lvl1pPr>
            <a:lvl2pPr marL="457200" marR="0" indent="-114300" algn="l" rtl="0">
              <a:lnSpc>
                <a:spcPct val="100000"/>
              </a:lnSpc>
              <a:spcBef>
                <a:spcPts val="600"/>
              </a:spcBef>
              <a:spcAft>
                <a:spcPts val="0"/>
              </a:spcAft>
              <a:buClr>
                <a:srgbClr val="4D0000"/>
              </a:buClr>
              <a:buFont typeface="Noto Symbol"/>
              <a:buChar char="◼"/>
              <a:defRPr sz="1800" b="0" i="0" u="none" strike="noStrike" cap="none" baseline="0">
                <a:solidFill>
                  <a:schemeClr val="dk2"/>
                </a:solidFill>
                <a:latin typeface="Questrial"/>
                <a:ea typeface="Questrial"/>
                <a:cs typeface="Questrial"/>
                <a:sym typeface="Questrial"/>
                <a:rtl val="0"/>
              </a:defRPr>
            </a:lvl2pPr>
            <a:lvl3pPr marL="685800" marR="0" indent="-114300" algn="l" rtl="0">
              <a:lnSpc>
                <a:spcPct val="100000"/>
              </a:lnSpc>
              <a:spcBef>
                <a:spcPts val="600"/>
              </a:spcBef>
              <a:spcAft>
                <a:spcPts val="0"/>
              </a:spcAft>
              <a:buClr>
                <a:schemeClr val="accent1"/>
              </a:buClr>
              <a:buFont typeface="Noto Symbol"/>
              <a:buChar char="◼"/>
              <a:defRPr sz="1800" b="0" i="0" u="none" strike="noStrike" cap="none" baseline="0">
                <a:solidFill>
                  <a:schemeClr val="dk2"/>
                </a:solidFill>
                <a:latin typeface="Questrial"/>
                <a:ea typeface="Questrial"/>
                <a:cs typeface="Questrial"/>
                <a:sym typeface="Questrial"/>
                <a:rtl val="0"/>
              </a:defRPr>
            </a:lvl3pPr>
            <a:lvl4pPr marL="914400" marR="0" indent="-114300" algn="l" rtl="0">
              <a:lnSpc>
                <a:spcPct val="100000"/>
              </a:lnSpc>
              <a:spcBef>
                <a:spcPts val="600"/>
              </a:spcBef>
              <a:spcAft>
                <a:spcPts val="0"/>
              </a:spcAft>
              <a:buClr>
                <a:srgbClr val="4D0000"/>
              </a:buClr>
              <a:buFont typeface="Noto Symbol"/>
              <a:buChar char="◼"/>
              <a:defRPr sz="1800" b="0" i="0" u="none" strike="noStrike" cap="none" baseline="0">
                <a:solidFill>
                  <a:schemeClr val="dk2"/>
                </a:solidFill>
                <a:latin typeface="Questrial"/>
                <a:ea typeface="Questrial"/>
                <a:cs typeface="Questrial"/>
                <a:sym typeface="Questrial"/>
                <a:rtl val="0"/>
              </a:defRPr>
            </a:lvl4pPr>
            <a:lvl5pPr marL="1143000" marR="0" indent="-114300" algn="l" rtl="0">
              <a:lnSpc>
                <a:spcPct val="100000"/>
              </a:lnSpc>
              <a:spcBef>
                <a:spcPts val="600"/>
              </a:spcBef>
              <a:spcAft>
                <a:spcPts val="0"/>
              </a:spcAft>
              <a:buClr>
                <a:schemeClr val="accent1"/>
              </a:buClr>
              <a:buFont typeface="Noto Symbol"/>
              <a:buChar char="◼"/>
              <a:defRPr sz="1800" b="0" i="0" u="none" strike="noStrike" cap="none" baseline="0">
                <a:solidFill>
                  <a:schemeClr val="dk2"/>
                </a:solidFill>
                <a:latin typeface="Questrial"/>
                <a:ea typeface="Questrial"/>
                <a:cs typeface="Questrial"/>
                <a:sym typeface="Questrial"/>
                <a:rtl val="0"/>
              </a:defRPr>
            </a:lvl5pPr>
            <a:lvl6pPr marL="1377950" marR="0" indent="-120650" algn="l" rtl="0">
              <a:lnSpc>
                <a:spcPct val="100000"/>
              </a:lnSpc>
              <a:spcBef>
                <a:spcPts val="360"/>
              </a:spcBef>
              <a:spcAft>
                <a:spcPts val="0"/>
              </a:spcAft>
              <a:buClr>
                <a:srgbClr val="073763"/>
              </a:buClr>
              <a:buFont typeface="Noto Symbol"/>
              <a:buChar char="◼"/>
              <a:defRPr sz="1800" b="0" i="0" u="none" strike="noStrike" cap="none" baseline="0">
                <a:solidFill>
                  <a:schemeClr val="dk2"/>
                </a:solidFill>
                <a:latin typeface="Questrial"/>
                <a:ea typeface="Questrial"/>
                <a:cs typeface="Questrial"/>
                <a:sym typeface="Questrial"/>
                <a:rtl val="0"/>
              </a:defRPr>
            </a:lvl6pPr>
            <a:lvl7pPr marL="1603375" marR="0" indent="-117475" algn="l" rtl="0">
              <a:lnSpc>
                <a:spcPct val="100000"/>
              </a:lnSpc>
              <a:spcBef>
                <a:spcPts val="360"/>
              </a:spcBef>
              <a:spcAft>
                <a:spcPts val="0"/>
              </a:spcAft>
              <a:buClr>
                <a:schemeClr val="accent1"/>
              </a:buClr>
              <a:buFont typeface="Noto Symbol"/>
              <a:buChar char="◼"/>
              <a:defRPr sz="1800" b="0" i="0" u="none" strike="noStrike" cap="none" baseline="0">
                <a:solidFill>
                  <a:schemeClr val="dk2"/>
                </a:solidFill>
                <a:latin typeface="Questrial"/>
                <a:ea typeface="Questrial"/>
                <a:cs typeface="Questrial"/>
                <a:sym typeface="Questrial"/>
                <a:rtl val="0"/>
              </a:defRPr>
            </a:lvl7pPr>
            <a:lvl8pPr marL="1830388" marR="0" indent="-115888" algn="l" rtl="0">
              <a:lnSpc>
                <a:spcPct val="100000"/>
              </a:lnSpc>
              <a:spcBef>
                <a:spcPts val="360"/>
              </a:spcBef>
              <a:spcAft>
                <a:spcPts val="0"/>
              </a:spcAft>
              <a:buClr>
                <a:srgbClr val="073763"/>
              </a:buClr>
              <a:buFont typeface="Noto Symbol"/>
              <a:buChar char="◼"/>
              <a:defRPr sz="1800" b="0" i="0" u="none" strike="noStrike" cap="none" baseline="0">
                <a:solidFill>
                  <a:schemeClr val="dk2"/>
                </a:solidFill>
                <a:latin typeface="Questrial"/>
                <a:ea typeface="Questrial"/>
                <a:cs typeface="Questrial"/>
                <a:sym typeface="Questrial"/>
                <a:rtl val="0"/>
              </a:defRPr>
            </a:lvl8pPr>
            <a:lvl9pPr marL="2057400" marR="0" indent="-114300" algn="l" rtl="0">
              <a:lnSpc>
                <a:spcPct val="100000"/>
              </a:lnSpc>
              <a:spcBef>
                <a:spcPts val="360"/>
              </a:spcBef>
              <a:spcAft>
                <a:spcPts val="0"/>
              </a:spcAft>
              <a:buClr>
                <a:schemeClr val="accent1"/>
              </a:buClr>
              <a:buFont typeface="Noto Symbol"/>
              <a:buChar char="◼"/>
              <a:defRPr sz="1800" b="0" i="0" u="none" strike="noStrike" cap="none" baseline="0">
                <a:solidFill>
                  <a:schemeClr val="dk2"/>
                </a:solidFill>
                <a:latin typeface="Questrial"/>
                <a:ea typeface="Questrial"/>
                <a:cs typeface="Questrial"/>
                <a:sym typeface="Questrial"/>
                <a:rtl val="0"/>
              </a:defRPr>
            </a:lvl9pPr>
          </a:lstStyle>
          <a:p>
            <a:pPr marL="0" indent="0">
              <a:buFont typeface="Arial"/>
              <a:buNone/>
              <a:defRPr/>
            </a:pPr>
            <a:r>
              <a:rPr lang="en-US" b="1" dirty="0" smtClean="0">
                <a:latin typeface="Avenir Next Regular"/>
                <a:ea typeface="+mn-ea"/>
                <a:cs typeface="Avenir Next Regular"/>
              </a:rPr>
              <a:t>They hone these skills while analyzing visual texts and </a:t>
            </a:r>
            <a:r>
              <a:rPr lang="en-US" b="1" dirty="0" err="1" smtClean="0">
                <a:latin typeface="Avenir Next Regular"/>
                <a:ea typeface="+mn-ea"/>
                <a:cs typeface="Avenir Next Regular"/>
              </a:rPr>
              <a:t>infographics</a:t>
            </a:r>
            <a:r>
              <a:rPr lang="en-US" b="1" dirty="0" smtClean="0">
                <a:latin typeface="Avenir Next Regular"/>
                <a:ea typeface="+mn-ea"/>
                <a:cs typeface="Avenir Next Regular"/>
              </a:rPr>
              <a:t> based on grade-level science or social studies themes.</a:t>
            </a:r>
            <a:endParaRPr lang="en-US" dirty="0" smtClean="0">
              <a:latin typeface="Avenir Next Regular"/>
              <a:ea typeface="+mn-ea"/>
              <a:cs typeface="Avenir Next Regular"/>
            </a:endParaRPr>
          </a:p>
          <a:p>
            <a:pPr marL="127000" indent="0">
              <a:buNone/>
              <a:defRPr/>
            </a:pPr>
            <a:endParaRPr lang="en-US" dirty="0">
              <a:latin typeface="Avenir Next Regular"/>
              <a:ea typeface="+mn-ea"/>
              <a:cs typeface="Avenir Next Regular"/>
            </a:endParaRPr>
          </a:p>
        </p:txBody>
      </p:sp>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a:off x="4732724" y="3475324"/>
            <a:ext cx="1563688" cy="1614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8716" y="5315209"/>
            <a:ext cx="1590801" cy="15427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02557" y="8077147"/>
            <a:ext cx="907426" cy="697275"/>
          </a:xfrm>
          <a:prstGeom prst="rect">
            <a:avLst/>
          </a:prstGeom>
          <a:ln/>
        </p:spPr>
        <p:style>
          <a:lnRef idx="2">
            <a:schemeClr val="dk1"/>
          </a:lnRef>
          <a:fillRef idx="1">
            <a:schemeClr val="lt1"/>
          </a:fillRef>
          <a:effectRef idx="0">
            <a:schemeClr val="dk1"/>
          </a:effectRef>
          <a:fontRef idx="minor">
            <a:schemeClr val="dk1"/>
          </a:fontRef>
        </p:style>
      </p:pic>
      <p:pic>
        <p:nvPicPr>
          <p:cNvPr id="15" name="Picture 14"/>
          <p:cNvPicPr/>
          <p:nvPr/>
        </p:nvPicPr>
        <p:blipFill>
          <a:blip r:embed="rId7">
            <a:extLst>
              <a:ext uri="{28A0092B-C50C-407E-A947-70E740481C1C}">
                <a14:useLocalDpi xmlns:a14="http://schemas.microsoft.com/office/drawing/2010/main" val="0"/>
              </a:ext>
            </a:extLst>
          </a:blip>
          <a:srcRect/>
          <a:stretch>
            <a:fillRect/>
          </a:stretch>
        </p:blipFill>
        <p:spPr bwMode="auto">
          <a:xfrm>
            <a:off x="7482240" y="4127915"/>
            <a:ext cx="1283853" cy="911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95141" y="5494683"/>
            <a:ext cx="1293599" cy="994014"/>
          </a:xfrm>
          <a:prstGeom prst="rect">
            <a:avLst/>
          </a:prstGeom>
          <a:ln/>
        </p:spPr>
        <p:style>
          <a:lnRef idx="2">
            <a:schemeClr val="dk1"/>
          </a:lnRef>
          <a:fillRef idx="1">
            <a:schemeClr val="lt1"/>
          </a:fillRef>
          <a:effectRef idx="0">
            <a:schemeClr val="dk1"/>
          </a:effectRef>
          <a:fontRef idx="minor">
            <a:schemeClr val="dk1"/>
          </a:fontRef>
        </p:style>
      </p:pic>
      <p:sp>
        <p:nvSpPr>
          <p:cNvPr id="4" name="TextBox 3"/>
          <p:cNvSpPr txBox="1"/>
          <p:nvPr/>
        </p:nvSpPr>
        <p:spPr>
          <a:xfrm>
            <a:off x="7606484" y="3782773"/>
            <a:ext cx="1018616" cy="369332"/>
          </a:xfrm>
          <a:prstGeom prst="rect">
            <a:avLst/>
          </a:prstGeom>
          <a:noFill/>
        </p:spPr>
        <p:txBody>
          <a:bodyPr wrap="none" rtlCol="0">
            <a:spAutoFit/>
          </a:bodyPr>
          <a:lstStyle/>
          <a:p>
            <a:r>
              <a:rPr lang="en-US" sz="1800" b="1" dirty="0" smtClean="0"/>
              <a:t>SPF 1.0</a:t>
            </a:r>
            <a:endParaRPr lang="en-US" sz="1800" b="1" dirty="0"/>
          </a:p>
        </p:txBody>
      </p:sp>
      <p:sp>
        <p:nvSpPr>
          <p:cNvPr id="20" name="TextBox 19"/>
          <p:cNvSpPr txBox="1"/>
          <p:nvPr/>
        </p:nvSpPr>
        <p:spPr>
          <a:xfrm>
            <a:off x="7607030" y="5163885"/>
            <a:ext cx="1018616" cy="369332"/>
          </a:xfrm>
          <a:prstGeom prst="rect">
            <a:avLst/>
          </a:prstGeom>
          <a:noFill/>
        </p:spPr>
        <p:txBody>
          <a:bodyPr wrap="none" rtlCol="0">
            <a:spAutoFit/>
          </a:bodyPr>
          <a:lstStyle/>
          <a:p>
            <a:r>
              <a:rPr lang="en-US" sz="1800" b="1" dirty="0" smtClean="0"/>
              <a:t>SPF 2.0</a:t>
            </a:r>
            <a:endParaRPr lang="en-US" sz="1800" b="1" dirty="0"/>
          </a:p>
        </p:txBody>
      </p:sp>
    </p:spTree>
    <p:extLst>
      <p:ext uri="{BB962C8B-B14F-4D97-AF65-F5344CB8AC3E}">
        <p14:creationId xmlns:p14="http://schemas.microsoft.com/office/powerpoint/2010/main" val="1488192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par>
                                <p:cTn id="33" presetID="9"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dissolv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dissolve">
                                      <p:cBhvr>
                                        <p:cTn id="45" dur="500"/>
                                        <p:tgtEl>
                                          <p:spTgt spid="4"/>
                                        </p:tgtEl>
                                      </p:cBhvr>
                                    </p:animEffect>
                                  </p:childTnLst>
                                </p:cTn>
                              </p:par>
                              <p:par>
                                <p:cTn id="46" presetID="9"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ssolve">
                                      <p:cBhvr>
                                        <p:cTn id="48" dur="500"/>
                                        <p:tgtEl>
                                          <p:spTgt spid="1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par>
                                <p:cTn id="52" presetID="9"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dissolv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P spid="8" grpId="0" animBg="1"/>
      <p:bldP spid="9" grpId="0" animBg="1"/>
      <p:bldP spid="10" grpId="0"/>
      <p:bldP spid="4"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1995" y="1426827"/>
            <a:ext cx="7848600" cy="1927225"/>
          </a:xfrm>
        </p:spPr>
        <p:txBody>
          <a:bodyPr/>
          <a:lstStyle/>
          <a:p>
            <a:r>
              <a:rPr lang="en-US" b="1" dirty="0" smtClean="0"/>
              <a:t>Highlights from Start Smart 2.0</a:t>
            </a:r>
            <a:endParaRPr lang="en-US" b="1" dirty="0"/>
          </a:p>
        </p:txBody>
      </p:sp>
      <p:sp>
        <p:nvSpPr>
          <p:cNvPr id="3" name="TextBox 2"/>
          <p:cNvSpPr txBox="1"/>
          <p:nvPr/>
        </p:nvSpPr>
        <p:spPr>
          <a:xfrm>
            <a:off x="1380485" y="3727550"/>
            <a:ext cx="6778192" cy="2308324"/>
          </a:xfrm>
          <a:prstGeom prst="rect">
            <a:avLst/>
          </a:prstGeom>
          <a:noFill/>
        </p:spPr>
        <p:txBody>
          <a:bodyPr wrap="square" rtlCol="0">
            <a:spAutoFit/>
          </a:bodyPr>
          <a:lstStyle/>
          <a:p>
            <a:pPr marL="285750" indent="-285750">
              <a:buFont typeface="Wingdings" charset="2"/>
              <a:buChar char="q"/>
            </a:pPr>
            <a:r>
              <a:rPr lang="en-US" sz="3600" dirty="0" smtClean="0"/>
              <a:t>Conversation Pattern</a:t>
            </a:r>
          </a:p>
          <a:p>
            <a:pPr marL="285750" indent="-285750">
              <a:buFont typeface="Wingdings" charset="2"/>
              <a:buChar char="q"/>
            </a:pPr>
            <a:r>
              <a:rPr lang="en-US" sz="3600" dirty="0" smtClean="0"/>
              <a:t>Craft an Oral Paragraph</a:t>
            </a:r>
          </a:p>
          <a:p>
            <a:pPr marL="285750" indent="-285750">
              <a:buFont typeface="Wingdings" charset="2"/>
              <a:buChar char="q"/>
            </a:pPr>
            <a:r>
              <a:rPr lang="en-US" sz="3600" dirty="0" smtClean="0"/>
              <a:t>Write a Paragraph</a:t>
            </a:r>
          </a:p>
          <a:p>
            <a:pPr marL="285750" indent="-285750">
              <a:buFont typeface="Wingdings" charset="2"/>
              <a:buChar char="q"/>
            </a:pPr>
            <a:r>
              <a:rPr lang="en-US" sz="3600" dirty="0" smtClean="0"/>
              <a:t>Multimedia Research Project</a:t>
            </a:r>
            <a:endParaRPr lang="en-US" sz="3600" dirty="0"/>
          </a:p>
        </p:txBody>
      </p:sp>
      <p:sp>
        <p:nvSpPr>
          <p:cNvPr id="4" name="5-Point Star 3"/>
          <p:cNvSpPr/>
          <p:nvPr/>
        </p:nvSpPr>
        <p:spPr>
          <a:xfrm>
            <a:off x="1256244" y="4114111"/>
            <a:ext cx="800684" cy="828342"/>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41826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626"/>
            <a:ext cx="7328746" cy="729887"/>
          </a:xfrm>
        </p:spPr>
        <p:txBody>
          <a:bodyPr rtlCol="0">
            <a:noAutofit/>
          </a:bodyPr>
          <a:lstStyle/>
          <a:p>
            <a:pPr eaLnBrk="1" fontAlgn="auto" hangingPunct="1">
              <a:spcAft>
                <a:spcPts val="0"/>
              </a:spcAft>
              <a:defRPr/>
            </a:pPr>
            <a:r>
              <a:rPr lang="en-US" sz="4000" b="1" dirty="0" smtClean="0">
                <a:ea typeface="+mj-ea"/>
                <a:cs typeface="+mj-cs"/>
              </a:rPr>
              <a:t>Craft an Oral Paragraph</a:t>
            </a:r>
            <a:endParaRPr lang="en-US" sz="4000" b="1" dirty="0">
              <a:ea typeface="+mj-ea"/>
              <a:cs typeface="+mj-cs"/>
            </a:endParaRPr>
          </a:p>
        </p:txBody>
      </p:sp>
      <p:sp>
        <p:nvSpPr>
          <p:cNvPr id="3" name="Content Placeholder 2"/>
          <p:cNvSpPr>
            <a:spLocks noGrp="1"/>
          </p:cNvSpPr>
          <p:nvPr>
            <p:ph idx="1"/>
          </p:nvPr>
        </p:nvSpPr>
        <p:spPr>
          <a:xfrm>
            <a:off x="443393" y="1296473"/>
            <a:ext cx="8350308" cy="4876800"/>
          </a:xfrm>
        </p:spPr>
        <p:txBody>
          <a:bodyPr rtlCol="0">
            <a:normAutofit/>
          </a:bodyPr>
          <a:lstStyle/>
          <a:p>
            <a:pPr marL="0" indent="0" eaLnBrk="1" fontAlgn="auto" hangingPunct="1">
              <a:spcAft>
                <a:spcPts val="0"/>
              </a:spcAft>
              <a:buFont typeface="Arial"/>
              <a:buNone/>
              <a:defRPr/>
            </a:pPr>
            <a:r>
              <a:rPr lang="en-US" sz="2400" b="1" dirty="0" smtClean="0">
                <a:latin typeface="Avenir Next Regular"/>
                <a:ea typeface="+mn-ea"/>
                <a:cs typeface="Avenir Next Regular"/>
              </a:rPr>
              <a:t>Students will work collaboratively to prepare to craft an oral paragraph with scaffolds in place to support them in developing this skill.</a:t>
            </a:r>
            <a:endParaRPr lang="en-US" sz="2400" dirty="0" smtClean="0">
              <a:latin typeface="Avenir Next Regular"/>
              <a:ea typeface="+mn-ea"/>
              <a:cs typeface="Avenir Next Regular"/>
            </a:endParaRPr>
          </a:p>
          <a:p>
            <a:pPr eaLnBrk="1" fontAlgn="auto" hangingPunct="1">
              <a:spcAft>
                <a:spcPts val="0"/>
              </a:spcAft>
              <a:buFont typeface="Arial"/>
              <a:buChar char="•"/>
              <a:defRPr/>
            </a:pPr>
            <a:endParaRPr lang="en-US" dirty="0">
              <a:latin typeface="Avenir Next Regular"/>
              <a:ea typeface="+mn-ea"/>
              <a:cs typeface="Avenir Next Regular"/>
            </a:endParaRPr>
          </a:p>
        </p:txBody>
      </p:sp>
      <p:pic>
        <p:nvPicPr>
          <p:cNvPr id="13"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98938" y="3124986"/>
            <a:ext cx="2867870" cy="31894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13"/>
          <p:cNvPicPr/>
          <p:nvPr/>
        </p:nvPicPr>
        <p:blipFill>
          <a:blip r:embed="rId4">
            <a:extLst>
              <a:ext uri="{28A0092B-C50C-407E-A947-70E740481C1C}">
                <a14:useLocalDpi xmlns:a14="http://schemas.microsoft.com/office/drawing/2010/main" val="0"/>
              </a:ext>
            </a:extLst>
          </a:blip>
          <a:stretch>
            <a:fillRect/>
          </a:stretch>
        </p:blipFill>
        <p:spPr>
          <a:xfrm>
            <a:off x="6314003" y="3285756"/>
            <a:ext cx="2733363" cy="2885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8922" y="3299563"/>
            <a:ext cx="2630440" cy="28647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86879" y="2567862"/>
            <a:ext cx="1659829" cy="646331"/>
          </a:xfrm>
          <a:prstGeom prst="rect">
            <a:avLst/>
          </a:prstGeom>
          <a:noFill/>
        </p:spPr>
        <p:txBody>
          <a:bodyPr wrap="none" rtlCol="0">
            <a:spAutoFit/>
          </a:bodyPr>
          <a:lstStyle/>
          <a:p>
            <a:pPr algn="ctr"/>
            <a:r>
              <a:rPr lang="en-US" sz="1800" b="1" dirty="0" smtClean="0">
                <a:solidFill>
                  <a:schemeClr val="accent1"/>
                </a:solidFill>
              </a:rPr>
              <a:t>Paragraph </a:t>
            </a:r>
          </a:p>
          <a:p>
            <a:pPr algn="ctr"/>
            <a:r>
              <a:rPr lang="en-US" sz="1800" b="1" dirty="0" smtClean="0">
                <a:solidFill>
                  <a:schemeClr val="accent1"/>
                </a:solidFill>
              </a:rPr>
              <a:t>Criteria Chart</a:t>
            </a:r>
            <a:endParaRPr lang="en-US" sz="1800" b="1" dirty="0">
              <a:solidFill>
                <a:schemeClr val="accent1"/>
              </a:solidFill>
            </a:endParaRPr>
          </a:p>
        </p:txBody>
      </p:sp>
      <p:sp>
        <p:nvSpPr>
          <p:cNvPr id="17" name="TextBox 16"/>
          <p:cNvSpPr txBox="1"/>
          <p:nvPr/>
        </p:nvSpPr>
        <p:spPr>
          <a:xfrm>
            <a:off x="3410647" y="2596010"/>
            <a:ext cx="2929295" cy="646331"/>
          </a:xfrm>
          <a:prstGeom prst="rect">
            <a:avLst/>
          </a:prstGeom>
          <a:noFill/>
        </p:spPr>
        <p:txBody>
          <a:bodyPr wrap="none" rtlCol="0">
            <a:spAutoFit/>
          </a:bodyPr>
          <a:lstStyle/>
          <a:p>
            <a:pPr algn="ctr"/>
            <a:r>
              <a:rPr lang="en-US" sz="1800" b="1" dirty="0" smtClean="0">
                <a:solidFill>
                  <a:schemeClr val="accent1"/>
                </a:solidFill>
              </a:rPr>
              <a:t>Multiple Partner Protocol</a:t>
            </a:r>
          </a:p>
          <a:p>
            <a:pPr algn="ctr"/>
            <a:r>
              <a:rPr lang="en-US" sz="1800" b="1" dirty="0" smtClean="0">
                <a:solidFill>
                  <a:schemeClr val="accent1"/>
                </a:solidFill>
              </a:rPr>
              <a:t>Graphic Organizer</a:t>
            </a:r>
            <a:endParaRPr lang="en-US" sz="1800" b="1" dirty="0">
              <a:solidFill>
                <a:schemeClr val="accent1"/>
              </a:solidFill>
            </a:endParaRPr>
          </a:p>
        </p:txBody>
      </p:sp>
      <p:sp>
        <p:nvSpPr>
          <p:cNvPr id="18" name="TextBox 17"/>
          <p:cNvSpPr txBox="1"/>
          <p:nvPr/>
        </p:nvSpPr>
        <p:spPr>
          <a:xfrm>
            <a:off x="6986854" y="2568399"/>
            <a:ext cx="1326430" cy="646331"/>
          </a:xfrm>
          <a:prstGeom prst="rect">
            <a:avLst/>
          </a:prstGeom>
          <a:noFill/>
        </p:spPr>
        <p:txBody>
          <a:bodyPr wrap="none" rtlCol="0">
            <a:spAutoFit/>
          </a:bodyPr>
          <a:lstStyle/>
          <a:p>
            <a:pPr algn="ctr"/>
            <a:r>
              <a:rPr lang="en-US" sz="1800" b="1" dirty="0" smtClean="0">
                <a:solidFill>
                  <a:schemeClr val="accent1"/>
                </a:solidFill>
              </a:rPr>
              <a:t>Paragraph</a:t>
            </a:r>
          </a:p>
          <a:p>
            <a:pPr algn="ctr"/>
            <a:r>
              <a:rPr lang="en-US" sz="1800" b="1" dirty="0" smtClean="0">
                <a:solidFill>
                  <a:schemeClr val="accent1"/>
                </a:solidFill>
              </a:rPr>
              <a:t>Guide</a:t>
            </a:r>
            <a:endParaRPr lang="en-US" sz="1800" b="1" dirty="0">
              <a:solidFill>
                <a:schemeClr val="accent1"/>
              </a:solidFill>
            </a:endParaRPr>
          </a:p>
        </p:txBody>
      </p:sp>
      <p:sp>
        <p:nvSpPr>
          <p:cNvPr id="19" name="TextBox 18"/>
          <p:cNvSpPr txBox="1"/>
          <p:nvPr/>
        </p:nvSpPr>
        <p:spPr>
          <a:xfrm>
            <a:off x="773076" y="6211669"/>
            <a:ext cx="5590970" cy="646331"/>
          </a:xfrm>
          <a:prstGeom prst="rect">
            <a:avLst/>
          </a:prstGeom>
          <a:noFill/>
        </p:spPr>
        <p:txBody>
          <a:bodyPr wrap="square" rtlCol="0">
            <a:spAutoFit/>
          </a:bodyPr>
          <a:lstStyle/>
          <a:p>
            <a:r>
              <a:rPr lang="en-US" sz="1800" b="1" dirty="0" smtClean="0">
                <a:solidFill>
                  <a:schemeClr val="accent1"/>
                </a:solidFill>
              </a:rPr>
              <a:t>And there is a formative assessment opportunity to guide instructional decisions:</a:t>
            </a:r>
            <a:endParaRPr lang="en-US" sz="1800" b="1" dirty="0">
              <a:solidFill>
                <a:schemeClr val="accent1"/>
              </a:solidFill>
            </a:endParaRPr>
          </a:p>
        </p:txBody>
      </p:sp>
      <p:sp>
        <p:nvSpPr>
          <p:cNvPr id="20" name="TextBox 19"/>
          <p:cNvSpPr txBox="1"/>
          <p:nvPr/>
        </p:nvSpPr>
        <p:spPr>
          <a:xfrm>
            <a:off x="6667753" y="6364445"/>
            <a:ext cx="851515" cy="369332"/>
          </a:xfrm>
          <a:prstGeom prst="rect">
            <a:avLst/>
          </a:prstGeom>
          <a:noFill/>
        </p:spPr>
        <p:txBody>
          <a:bodyPr wrap="none" rtlCol="0">
            <a:spAutoFit/>
          </a:bodyPr>
          <a:lstStyle/>
          <a:p>
            <a:r>
              <a:rPr lang="en-US" sz="1800" b="1" dirty="0" smtClean="0"/>
              <a:t>OOAT</a:t>
            </a:r>
            <a:endParaRPr lang="en-US" sz="1800" b="1" dirty="0"/>
          </a:p>
        </p:txBody>
      </p:sp>
      <p:pic>
        <p:nvPicPr>
          <p:cNvPr id="21" name="Content Placeholder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5400000">
            <a:off x="7673084" y="6165333"/>
            <a:ext cx="570848" cy="814486"/>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65201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par>
                                <p:cTn id="24" presetID="9"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1995" y="1426827"/>
            <a:ext cx="7848600" cy="1927225"/>
          </a:xfrm>
        </p:spPr>
        <p:txBody>
          <a:bodyPr/>
          <a:lstStyle/>
          <a:p>
            <a:r>
              <a:rPr lang="en-US" b="1" dirty="0" smtClean="0"/>
              <a:t>Highlights from Start Smart 2.0</a:t>
            </a:r>
            <a:endParaRPr lang="en-US" b="1" dirty="0"/>
          </a:p>
        </p:txBody>
      </p:sp>
      <p:sp>
        <p:nvSpPr>
          <p:cNvPr id="3" name="TextBox 2"/>
          <p:cNvSpPr txBox="1"/>
          <p:nvPr/>
        </p:nvSpPr>
        <p:spPr>
          <a:xfrm>
            <a:off x="1380484" y="3727550"/>
            <a:ext cx="6474485" cy="2308324"/>
          </a:xfrm>
          <a:prstGeom prst="rect">
            <a:avLst/>
          </a:prstGeom>
          <a:noFill/>
        </p:spPr>
        <p:txBody>
          <a:bodyPr wrap="square" rtlCol="0">
            <a:spAutoFit/>
          </a:bodyPr>
          <a:lstStyle/>
          <a:p>
            <a:pPr marL="285750" indent="-285750">
              <a:buFont typeface="Wingdings" charset="2"/>
              <a:buChar char="q"/>
            </a:pPr>
            <a:r>
              <a:rPr lang="en-US" sz="3600" dirty="0" smtClean="0"/>
              <a:t>Conversation Pattern</a:t>
            </a:r>
          </a:p>
          <a:p>
            <a:pPr marL="285750" indent="-285750">
              <a:buFont typeface="Wingdings" charset="2"/>
              <a:buChar char="q"/>
            </a:pPr>
            <a:r>
              <a:rPr lang="en-US" sz="3600" dirty="0" smtClean="0"/>
              <a:t>Craft an Oral Paragraph</a:t>
            </a:r>
          </a:p>
          <a:p>
            <a:pPr marL="285750" indent="-285750">
              <a:buFont typeface="Wingdings" charset="2"/>
              <a:buChar char="q"/>
            </a:pPr>
            <a:r>
              <a:rPr lang="en-US" sz="3600" dirty="0" smtClean="0"/>
              <a:t>Write a Paragraph</a:t>
            </a:r>
          </a:p>
          <a:p>
            <a:pPr marL="285750" indent="-285750">
              <a:buFont typeface="Wingdings" charset="2"/>
              <a:buChar char="q"/>
            </a:pPr>
            <a:r>
              <a:rPr lang="en-US" sz="3600" dirty="0" smtClean="0"/>
              <a:t>Multimedia Research Project</a:t>
            </a:r>
            <a:endParaRPr lang="en-US" sz="3600" dirty="0"/>
          </a:p>
        </p:txBody>
      </p:sp>
      <p:sp>
        <p:nvSpPr>
          <p:cNvPr id="4" name="5-Point Star 3"/>
          <p:cNvSpPr/>
          <p:nvPr/>
        </p:nvSpPr>
        <p:spPr>
          <a:xfrm>
            <a:off x="1283854" y="4652535"/>
            <a:ext cx="800684" cy="828342"/>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40538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626"/>
            <a:ext cx="7328746" cy="729887"/>
          </a:xfrm>
        </p:spPr>
        <p:txBody>
          <a:bodyPr rtlCol="0">
            <a:noAutofit/>
          </a:bodyPr>
          <a:lstStyle/>
          <a:p>
            <a:pPr eaLnBrk="1" fontAlgn="auto" hangingPunct="1">
              <a:spcAft>
                <a:spcPts val="0"/>
              </a:spcAft>
              <a:defRPr/>
            </a:pPr>
            <a:r>
              <a:rPr lang="en-US" sz="4000" b="1" dirty="0" smtClean="0">
                <a:ea typeface="+mj-ea"/>
                <a:cs typeface="+mj-cs"/>
              </a:rPr>
              <a:t>Write a Paragraph</a:t>
            </a:r>
            <a:endParaRPr lang="en-US" sz="4000" b="1" dirty="0">
              <a:ea typeface="+mj-ea"/>
              <a:cs typeface="+mj-cs"/>
            </a:endParaRPr>
          </a:p>
        </p:txBody>
      </p:sp>
      <p:sp>
        <p:nvSpPr>
          <p:cNvPr id="3" name="Content Placeholder 2"/>
          <p:cNvSpPr>
            <a:spLocks noGrp="1"/>
          </p:cNvSpPr>
          <p:nvPr>
            <p:ph idx="1"/>
          </p:nvPr>
        </p:nvSpPr>
        <p:spPr>
          <a:xfrm>
            <a:off x="443393" y="1296473"/>
            <a:ext cx="8350308" cy="4876800"/>
          </a:xfrm>
        </p:spPr>
        <p:txBody>
          <a:bodyPr rtlCol="0">
            <a:normAutofit/>
          </a:bodyPr>
          <a:lstStyle/>
          <a:p>
            <a:pPr marL="0" indent="0" eaLnBrk="1" fontAlgn="auto" hangingPunct="1">
              <a:spcAft>
                <a:spcPts val="0"/>
              </a:spcAft>
              <a:buFont typeface="Arial"/>
              <a:buNone/>
              <a:defRPr/>
            </a:pPr>
            <a:r>
              <a:rPr lang="en-US" sz="2400" b="1" dirty="0" smtClean="0">
                <a:latin typeface="Avenir Next Regular"/>
                <a:ea typeface="+mn-ea"/>
                <a:cs typeface="Avenir Next Regular"/>
              </a:rPr>
              <a:t>Students will work collaboratively to prepare to write a paragraph with scaffolds in place to support them in developing this skill.</a:t>
            </a:r>
            <a:endParaRPr lang="en-US" sz="2400" dirty="0" smtClean="0">
              <a:latin typeface="Avenir Next Regular"/>
              <a:ea typeface="+mn-ea"/>
              <a:cs typeface="Avenir Next Regular"/>
            </a:endParaRPr>
          </a:p>
          <a:p>
            <a:pPr eaLnBrk="1" fontAlgn="auto" hangingPunct="1">
              <a:spcAft>
                <a:spcPts val="0"/>
              </a:spcAft>
              <a:buFont typeface="Arial"/>
              <a:buChar char="•"/>
              <a:defRPr/>
            </a:pPr>
            <a:endParaRPr lang="en-US" dirty="0">
              <a:latin typeface="Avenir Next Regular"/>
              <a:ea typeface="+mn-ea"/>
              <a:cs typeface="Avenir Next Regular"/>
            </a:endParaRPr>
          </a:p>
        </p:txBody>
      </p:sp>
      <p:pic>
        <p:nvPicPr>
          <p:cNvPr id="13"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7227" y="3608481"/>
            <a:ext cx="1877588" cy="2088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13"/>
          <p:cNvPicPr/>
          <p:nvPr/>
        </p:nvPicPr>
        <p:blipFill>
          <a:blip r:embed="rId4">
            <a:extLst>
              <a:ext uri="{28A0092B-C50C-407E-A947-70E740481C1C}">
                <a14:useLocalDpi xmlns:a14="http://schemas.microsoft.com/office/drawing/2010/main" val="0"/>
              </a:ext>
            </a:extLst>
          </a:blip>
          <a:stretch>
            <a:fillRect/>
          </a:stretch>
        </p:blipFill>
        <p:spPr>
          <a:xfrm>
            <a:off x="4533176" y="3713735"/>
            <a:ext cx="1817064" cy="1932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8777" y="3741349"/>
            <a:ext cx="1736723" cy="1891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86538" y="2982035"/>
            <a:ext cx="1659829" cy="646331"/>
          </a:xfrm>
          <a:prstGeom prst="rect">
            <a:avLst/>
          </a:prstGeom>
          <a:noFill/>
        </p:spPr>
        <p:txBody>
          <a:bodyPr wrap="none" rtlCol="0">
            <a:spAutoFit/>
          </a:bodyPr>
          <a:lstStyle/>
          <a:p>
            <a:pPr algn="ctr"/>
            <a:r>
              <a:rPr lang="en-US" sz="1800" b="1" dirty="0" smtClean="0">
                <a:solidFill>
                  <a:schemeClr val="accent1"/>
                </a:solidFill>
              </a:rPr>
              <a:t>Paragraph </a:t>
            </a:r>
          </a:p>
          <a:p>
            <a:pPr algn="ctr"/>
            <a:r>
              <a:rPr lang="en-US" sz="1800" b="1" dirty="0" smtClean="0">
                <a:solidFill>
                  <a:schemeClr val="accent1"/>
                </a:solidFill>
              </a:rPr>
              <a:t>Criteria Chart</a:t>
            </a:r>
            <a:endParaRPr lang="en-US" sz="1800" b="1" dirty="0">
              <a:solidFill>
                <a:schemeClr val="accent1"/>
              </a:solidFill>
            </a:endParaRPr>
          </a:p>
        </p:txBody>
      </p:sp>
      <p:sp>
        <p:nvSpPr>
          <p:cNvPr id="17" name="TextBox 16"/>
          <p:cNvSpPr txBox="1"/>
          <p:nvPr/>
        </p:nvSpPr>
        <p:spPr>
          <a:xfrm>
            <a:off x="2326488" y="2775485"/>
            <a:ext cx="2198589" cy="923330"/>
          </a:xfrm>
          <a:prstGeom prst="rect">
            <a:avLst/>
          </a:prstGeom>
          <a:noFill/>
        </p:spPr>
        <p:txBody>
          <a:bodyPr wrap="none" rtlCol="0">
            <a:spAutoFit/>
          </a:bodyPr>
          <a:lstStyle/>
          <a:p>
            <a:pPr algn="ctr"/>
            <a:r>
              <a:rPr lang="en-US" sz="1800" b="1" dirty="0" smtClean="0">
                <a:solidFill>
                  <a:schemeClr val="accent1"/>
                </a:solidFill>
              </a:rPr>
              <a:t>Multiple Partner </a:t>
            </a:r>
          </a:p>
          <a:p>
            <a:pPr algn="ctr"/>
            <a:r>
              <a:rPr lang="en-US" sz="1800" b="1" dirty="0" smtClean="0">
                <a:solidFill>
                  <a:schemeClr val="accent1"/>
                </a:solidFill>
              </a:rPr>
              <a:t>Protocol</a:t>
            </a:r>
          </a:p>
          <a:p>
            <a:pPr algn="ctr"/>
            <a:r>
              <a:rPr lang="en-US" sz="1800" b="1" dirty="0" smtClean="0">
                <a:solidFill>
                  <a:schemeClr val="accent1"/>
                </a:solidFill>
              </a:rPr>
              <a:t>Graphic Organizer</a:t>
            </a:r>
            <a:endParaRPr lang="en-US" sz="1800" b="1" dirty="0">
              <a:solidFill>
                <a:schemeClr val="accent1"/>
              </a:solidFill>
            </a:endParaRPr>
          </a:p>
        </p:txBody>
      </p:sp>
      <p:sp>
        <p:nvSpPr>
          <p:cNvPr id="18" name="TextBox 17"/>
          <p:cNvSpPr txBox="1"/>
          <p:nvPr/>
        </p:nvSpPr>
        <p:spPr>
          <a:xfrm>
            <a:off x="4750466" y="2954960"/>
            <a:ext cx="1326430" cy="646331"/>
          </a:xfrm>
          <a:prstGeom prst="rect">
            <a:avLst/>
          </a:prstGeom>
          <a:noFill/>
        </p:spPr>
        <p:txBody>
          <a:bodyPr wrap="none" rtlCol="0">
            <a:spAutoFit/>
          </a:bodyPr>
          <a:lstStyle/>
          <a:p>
            <a:pPr algn="ctr"/>
            <a:r>
              <a:rPr lang="en-US" sz="1800" b="1" dirty="0" smtClean="0">
                <a:solidFill>
                  <a:schemeClr val="accent1"/>
                </a:solidFill>
              </a:rPr>
              <a:t>Paragraph</a:t>
            </a:r>
          </a:p>
          <a:p>
            <a:pPr algn="ctr"/>
            <a:r>
              <a:rPr lang="en-US" sz="1800" b="1" dirty="0" smtClean="0">
                <a:solidFill>
                  <a:schemeClr val="accent1"/>
                </a:solidFill>
              </a:rPr>
              <a:t>Guide</a:t>
            </a:r>
            <a:endParaRPr lang="en-US" sz="1800" b="1" dirty="0">
              <a:solidFill>
                <a:schemeClr val="accent1"/>
              </a:solidFill>
            </a:endParaRPr>
          </a:p>
        </p:txBody>
      </p:sp>
      <p:sp>
        <p:nvSpPr>
          <p:cNvPr id="19" name="TextBox 18"/>
          <p:cNvSpPr txBox="1"/>
          <p:nvPr/>
        </p:nvSpPr>
        <p:spPr>
          <a:xfrm>
            <a:off x="165659" y="6094890"/>
            <a:ext cx="6170775" cy="707886"/>
          </a:xfrm>
          <a:prstGeom prst="rect">
            <a:avLst/>
          </a:prstGeom>
          <a:noFill/>
        </p:spPr>
        <p:txBody>
          <a:bodyPr wrap="square" rtlCol="0">
            <a:spAutoFit/>
          </a:bodyPr>
          <a:lstStyle/>
          <a:p>
            <a:r>
              <a:rPr lang="en-US" sz="2000" b="1" dirty="0" smtClean="0">
                <a:solidFill>
                  <a:schemeClr val="accent1"/>
                </a:solidFill>
              </a:rPr>
              <a:t>And there is a formative assessment opportunity to guide instructional decisions:</a:t>
            </a:r>
            <a:endParaRPr lang="en-US" sz="2000" b="1" dirty="0">
              <a:solidFill>
                <a:schemeClr val="accent1"/>
              </a:solidFill>
            </a:endParaRPr>
          </a:p>
        </p:txBody>
      </p:sp>
      <p:sp>
        <p:nvSpPr>
          <p:cNvPr id="20" name="TextBox 19"/>
          <p:cNvSpPr txBox="1"/>
          <p:nvPr/>
        </p:nvSpPr>
        <p:spPr>
          <a:xfrm>
            <a:off x="6667753" y="6364445"/>
            <a:ext cx="889987" cy="369332"/>
          </a:xfrm>
          <a:prstGeom prst="rect">
            <a:avLst/>
          </a:prstGeom>
          <a:noFill/>
        </p:spPr>
        <p:txBody>
          <a:bodyPr wrap="none" rtlCol="0">
            <a:spAutoFit/>
          </a:bodyPr>
          <a:lstStyle/>
          <a:p>
            <a:r>
              <a:rPr lang="en-US" sz="1800" b="1" dirty="0"/>
              <a:t>W</a:t>
            </a:r>
            <a:r>
              <a:rPr lang="en-US" sz="1800" b="1" dirty="0" smtClean="0"/>
              <a:t>OAT</a:t>
            </a:r>
            <a:endParaRPr lang="en-US" sz="1800" b="1" dirty="0"/>
          </a:p>
        </p:txBody>
      </p:sp>
      <p:pic>
        <p:nvPicPr>
          <p:cNvPr id="22" name="Picture 14" descr="/Users/mstaine/Desktop/Screen Shot 2016-12-02 at 11.08.44 A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971870" y="3279847"/>
            <a:ext cx="1592190" cy="2432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518036" y="2789829"/>
            <a:ext cx="2441324" cy="923330"/>
          </a:xfrm>
          <a:prstGeom prst="rect">
            <a:avLst/>
          </a:prstGeom>
          <a:noFill/>
        </p:spPr>
        <p:txBody>
          <a:bodyPr wrap="square" rtlCol="0">
            <a:spAutoFit/>
          </a:bodyPr>
          <a:lstStyle/>
          <a:p>
            <a:pPr algn="ctr"/>
            <a:r>
              <a:rPr lang="en-US" sz="1800" b="1" dirty="0" smtClean="0">
                <a:solidFill>
                  <a:schemeClr val="accent1"/>
                </a:solidFill>
              </a:rPr>
              <a:t>Paragraph Coding Key to Analyze a Model Paragraph</a:t>
            </a:r>
            <a:endParaRPr lang="en-US" sz="1800" b="1" dirty="0">
              <a:solidFill>
                <a:schemeClr val="accent1"/>
              </a:solidFill>
            </a:endParaRPr>
          </a:p>
        </p:txBody>
      </p:sp>
      <p:pic>
        <p:nvPicPr>
          <p:cNvPr id="25" name="Content Placeholder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5400000">
            <a:off x="7745227" y="5920938"/>
            <a:ext cx="769668" cy="1104457"/>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07565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par>
                                <p:cTn id="24" presetID="9"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dissolve">
                                      <p:cBhvr>
                                        <p:cTn id="31" dur="500"/>
                                        <p:tgtEl>
                                          <p:spTgt spid="23"/>
                                        </p:tgtEl>
                                      </p:cBhvr>
                                    </p:animEffect>
                                  </p:childTnLst>
                                </p:cTn>
                              </p:par>
                              <p:par>
                                <p:cTn id="32" presetID="9"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dissolv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1995" y="1426827"/>
            <a:ext cx="7848600" cy="1927225"/>
          </a:xfrm>
        </p:spPr>
        <p:txBody>
          <a:bodyPr/>
          <a:lstStyle/>
          <a:p>
            <a:r>
              <a:rPr lang="en-US" b="1" dirty="0" smtClean="0"/>
              <a:t>Highlights from Start Smart 2.0</a:t>
            </a:r>
            <a:endParaRPr lang="en-US" b="1" dirty="0"/>
          </a:p>
        </p:txBody>
      </p:sp>
      <p:sp>
        <p:nvSpPr>
          <p:cNvPr id="3" name="TextBox 2"/>
          <p:cNvSpPr txBox="1"/>
          <p:nvPr/>
        </p:nvSpPr>
        <p:spPr>
          <a:xfrm>
            <a:off x="1380484" y="3727550"/>
            <a:ext cx="6474485" cy="2308324"/>
          </a:xfrm>
          <a:prstGeom prst="rect">
            <a:avLst/>
          </a:prstGeom>
          <a:noFill/>
        </p:spPr>
        <p:txBody>
          <a:bodyPr wrap="square" rtlCol="0">
            <a:spAutoFit/>
          </a:bodyPr>
          <a:lstStyle/>
          <a:p>
            <a:pPr marL="285750" indent="-285750">
              <a:buFont typeface="Wingdings" charset="2"/>
              <a:buChar char="q"/>
            </a:pPr>
            <a:r>
              <a:rPr lang="en-US" sz="3600" dirty="0" smtClean="0"/>
              <a:t>Conversation Pattern</a:t>
            </a:r>
          </a:p>
          <a:p>
            <a:pPr marL="285750" indent="-285750">
              <a:buFont typeface="Wingdings" charset="2"/>
              <a:buChar char="q"/>
            </a:pPr>
            <a:r>
              <a:rPr lang="en-US" sz="3600" dirty="0" smtClean="0"/>
              <a:t>Craft an Oral Paragraph</a:t>
            </a:r>
          </a:p>
          <a:p>
            <a:pPr marL="285750" indent="-285750">
              <a:buFont typeface="Wingdings" charset="2"/>
              <a:buChar char="q"/>
            </a:pPr>
            <a:r>
              <a:rPr lang="en-US" sz="3600" dirty="0" smtClean="0"/>
              <a:t>Write a Paragraph</a:t>
            </a:r>
          </a:p>
          <a:p>
            <a:pPr marL="285750" indent="-285750">
              <a:buFont typeface="Wingdings" charset="2"/>
              <a:buChar char="q"/>
            </a:pPr>
            <a:r>
              <a:rPr lang="en-US" sz="3600" dirty="0" smtClean="0"/>
              <a:t>Multimedia Research Project</a:t>
            </a:r>
            <a:endParaRPr lang="en-US" sz="3600" dirty="0"/>
          </a:p>
        </p:txBody>
      </p:sp>
      <p:sp>
        <p:nvSpPr>
          <p:cNvPr id="4" name="5-Point Star 3"/>
          <p:cNvSpPr/>
          <p:nvPr/>
        </p:nvSpPr>
        <p:spPr>
          <a:xfrm>
            <a:off x="1256243" y="5218570"/>
            <a:ext cx="800684" cy="828342"/>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7863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1532"/>
            <a:ext cx="6508749" cy="729887"/>
          </a:xfrm>
        </p:spPr>
        <p:txBody>
          <a:bodyPr/>
          <a:lstStyle/>
          <a:p>
            <a:r>
              <a:rPr lang="en-US" b="1" dirty="0">
                <a:latin typeface="Garamond" charset="0"/>
                <a:ea typeface="Garamond" charset="0"/>
                <a:cs typeface="Garamond" charset="0"/>
              </a:rPr>
              <a:t>System Support</a:t>
            </a:r>
          </a:p>
        </p:txBody>
      </p:sp>
      <p:sp>
        <p:nvSpPr>
          <p:cNvPr id="3" name="Content Placeholder 2"/>
          <p:cNvSpPr>
            <a:spLocks noGrp="1"/>
          </p:cNvSpPr>
          <p:nvPr>
            <p:ph idx="1"/>
          </p:nvPr>
        </p:nvSpPr>
        <p:spPr>
          <a:xfrm>
            <a:off x="457200" y="1802296"/>
            <a:ext cx="8236226" cy="4323866"/>
          </a:xfrm>
        </p:spPr>
        <p:txBody>
          <a:bodyPr/>
          <a:lstStyle/>
          <a:p>
            <a:pPr marL="127000" indent="0" algn="just">
              <a:buNone/>
            </a:pPr>
            <a:r>
              <a:rPr lang="en-US" sz="3600" dirty="0">
                <a:latin typeface="Garamond" charset="0"/>
                <a:ea typeface="Garamond" charset="0"/>
                <a:cs typeface="Garamond" charset="0"/>
              </a:rPr>
              <a:t>As we lead reclassification efforts, what </a:t>
            </a:r>
            <a:r>
              <a:rPr lang="en-US" sz="3600" b="1" dirty="0">
                <a:latin typeface="Garamond" charset="0"/>
                <a:ea typeface="Garamond" charset="0"/>
                <a:cs typeface="Garamond" charset="0"/>
              </a:rPr>
              <a:t>systems, structures and evidence </a:t>
            </a:r>
            <a:r>
              <a:rPr lang="en-US" sz="3600" dirty="0">
                <a:latin typeface="Garamond" charset="0"/>
                <a:ea typeface="Garamond" charset="0"/>
                <a:cs typeface="Garamond" charset="0"/>
              </a:rPr>
              <a:t>will result in improved student learning and teacher effectiveness for English Learners?</a:t>
            </a:r>
          </a:p>
          <a:p>
            <a:pPr marL="127000" indent="0" algn="just">
              <a:buNone/>
            </a:pPr>
            <a:endParaRPr lang="en-US" dirty="0">
              <a:latin typeface="Garamond" charset="0"/>
              <a:ea typeface="Garamond" charset="0"/>
              <a:cs typeface="Garamond" charset="0"/>
            </a:endParaRPr>
          </a:p>
        </p:txBody>
      </p:sp>
    </p:spTree>
    <p:extLst>
      <p:ext uri="{BB962C8B-B14F-4D97-AF65-F5344CB8AC3E}">
        <p14:creationId xmlns:p14="http://schemas.microsoft.com/office/powerpoint/2010/main" val="35576844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626"/>
            <a:ext cx="7328746" cy="729887"/>
          </a:xfrm>
        </p:spPr>
        <p:txBody>
          <a:bodyPr rtlCol="0">
            <a:noAutofit/>
          </a:bodyPr>
          <a:lstStyle/>
          <a:p>
            <a:pPr eaLnBrk="1" fontAlgn="auto" hangingPunct="1">
              <a:spcAft>
                <a:spcPts val="0"/>
              </a:spcAft>
              <a:defRPr/>
            </a:pPr>
            <a:r>
              <a:rPr lang="en-US" sz="4000" b="1" dirty="0" smtClean="0">
                <a:ea typeface="+mj-ea"/>
                <a:cs typeface="+mj-cs"/>
              </a:rPr>
              <a:t>Multimedia Project</a:t>
            </a:r>
            <a:endParaRPr lang="en-US" sz="4000" b="1" dirty="0">
              <a:ea typeface="+mj-ea"/>
              <a:cs typeface="+mj-cs"/>
            </a:endParaRPr>
          </a:p>
        </p:txBody>
      </p:sp>
      <p:sp>
        <p:nvSpPr>
          <p:cNvPr id="3" name="Content Placeholder 2"/>
          <p:cNvSpPr>
            <a:spLocks noGrp="1"/>
          </p:cNvSpPr>
          <p:nvPr>
            <p:ph idx="1"/>
          </p:nvPr>
        </p:nvSpPr>
        <p:spPr>
          <a:xfrm>
            <a:off x="360563" y="1462142"/>
            <a:ext cx="8350308" cy="4876800"/>
          </a:xfrm>
        </p:spPr>
        <p:txBody>
          <a:bodyPr rtlCol="0">
            <a:normAutofit/>
          </a:bodyPr>
          <a:lstStyle/>
          <a:p>
            <a:pPr marL="0" indent="0" eaLnBrk="1" fontAlgn="auto" hangingPunct="1">
              <a:spcAft>
                <a:spcPts val="0"/>
              </a:spcAft>
              <a:buFont typeface="Arial"/>
              <a:buNone/>
              <a:defRPr/>
            </a:pPr>
            <a:r>
              <a:rPr lang="en-US" sz="2400" b="1" dirty="0" smtClean="0">
                <a:latin typeface="Avenir Next Regular"/>
                <a:ea typeface="+mn-ea"/>
                <a:cs typeface="Avenir Next Regular"/>
              </a:rPr>
              <a:t>Students will work collaboratively to research the topic they have been discussing and plan, revise and present a multimedia project.</a:t>
            </a:r>
            <a:endParaRPr lang="en-US" sz="2400" dirty="0" smtClean="0">
              <a:latin typeface="Avenir Next Regular"/>
              <a:ea typeface="+mn-ea"/>
              <a:cs typeface="Avenir Next Regular"/>
            </a:endParaRPr>
          </a:p>
          <a:p>
            <a:pPr marL="127000" indent="0" eaLnBrk="1" fontAlgn="auto" hangingPunct="1">
              <a:spcAft>
                <a:spcPts val="0"/>
              </a:spcAft>
              <a:buNone/>
              <a:defRPr/>
            </a:pPr>
            <a:endParaRPr lang="en-US" dirty="0">
              <a:latin typeface="Avenir Next Regular"/>
              <a:ea typeface="+mn-ea"/>
              <a:cs typeface="Avenir Next Regular"/>
            </a:endParaRPr>
          </a:p>
        </p:txBody>
      </p:sp>
      <p:sp>
        <p:nvSpPr>
          <p:cNvPr id="19" name="TextBox 18"/>
          <p:cNvSpPr txBox="1"/>
          <p:nvPr/>
        </p:nvSpPr>
        <p:spPr>
          <a:xfrm>
            <a:off x="165659" y="6094890"/>
            <a:ext cx="6170775" cy="707886"/>
          </a:xfrm>
          <a:prstGeom prst="rect">
            <a:avLst/>
          </a:prstGeom>
          <a:noFill/>
        </p:spPr>
        <p:txBody>
          <a:bodyPr wrap="square" rtlCol="0">
            <a:spAutoFit/>
          </a:bodyPr>
          <a:lstStyle/>
          <a:p>
            <a:r>
              <a:rPr lang="en-US" sz="2000" b="1" dirty="0" smtClean="0">
                <a:solidFill>
                  <a:schemeClr val="accent1"/>
                </a:solidFill>
              </a:rPr>
              <a:t>And there is a formative assessment opportunity to guide instructional decisions:</a:t>
            </a:r>
            <a:endParaRPr lang="en-US" sz="2000" b="1" dirty="0">
              <a:solidFill>
                <a:schemeClr val="accent1"/>
              </a:solidFill>
            </a:endParaRPr>
          </a:p>
        </p:txBody>
      </p:sp>
      <p:pic>
        <p:nvPicPr>
          <p:cNvPr id="2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2216" y="5906913"/>
            <a:ext cx="1008658" cy="775063"/>
          </a:xfrm>
          <a:prstGeom prst="rect">
            <a:avLst/>
          </a:prstGeom>
          <a:ln/>
        </p:spPr>
        <p:style>
          <a:lnRef idx="2">
            <a:schemeClr val="dk1"/>
          </a:lnRef>
          <a:fillRef idx="1">
            <a:schemeClr val="lt1"/>
          </a:fillRef>
          <a:effectRef idx="0">
            <a:schemeClr val="dk1"/>
          </a:effectRef>
          <a:fontRef idx="minor">
            <a:schemeClr val="dk1"/>
          </a:fontRef>
        </p:style>
      </p:pic>
      <p:sp>
        <p:nvSpPr>
          <p:cNvPr id="24" name="TextBox 23"/>
          <p:cNvSpPr txBox="1"/>
          <p:nvPr/>
        </p:nvSpPr>
        <p:spPr>
          <a:xfrm>
            <a:off x="6571666" y="6185510"/>
            <a:ext cx="1018616" cy="369332"/>
          </a:xfrm>
          <a:prstGeom prst="rect">
            <a:avLst/>
          </a:prstGeom>
          <a:noFill/>
        </p:spPr>
        <p:txBody>
          <a:bodyPr wrap="none" rtlCol="0">
            <a:spAutoFit/>
          </a:bodyPr>
          <a:lstStyle/>
          <a:p>
            <a:r>
              <a:rPr lang="en-US" sz="1800" b="1" dirty="0" smtClean="0"/>
              <a:t>SPF 2.0</a:t>
            </a:r>
            <a:endParaRPr lang="en-US" sz="1800" b="1" dirty="0"/>
          </a:p>
        </p:txBody>
      </p:sp>
      <p:pic>
        <p:nvPicPr>
          <p:cNvPr id="4" name="Picture 3" descr="picture 2017-03-12 at 10.23.3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902" y="3423822"/>
            <a:ext cx="2265833" cy="2208574"/>
          </a:xfrm>
          <a:prstGeom prst="rect">
            <a:avLst/>
          </a:prstGeom>
        </p:spPr>
        <p:style>
          <a:lnRef idx="2">
            <a:schemeClr val="dk1"/>
          </a:lnRef>
          <a:fillRef idx="1">
            <a:schemeClr val="lt1"/>
          </a:fillRef>
          <a:effectRef idx="0">
            <a:schemeClr val="dk1"/>
          </a:effectRef>
          <a:fontRef idx="minor">
            <a:schemeClr val="dk1"/>
          </a:fontRef>
        </p:style>
      </p:pic>
      <p:pic>
        <p:nvPicPr>
          <p:cNvPr id="5" name="Picture 4" descr="picture 2017-03-12 at 10.26.0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7231" y="3460361"/>
            <a:ext cx="2860376" cy="2186185"/>
          </a:xfrm>
          <a:prstGeom prst="rect">
            <a:avLst/>
          </a:prstGeom>
        </p:spPr>
        <p:style>
          <a:lnRef idx="2">
            <a:schemeClr val="dk1"/>
          </a:lnRef>
          <a:fillRef idx="1">
            <a:schemeClr val="lt1"/>
          </a:fillRef>
          <a:effectRef idx="0">
            <a:schemeClr val="dk1"/>
          </a:effectRef>
          <a:fontRef idx="minor">
            <a:schemeClr val="dk1"/>
          </a:fontRef>
        </p:style>
      </p:pic>
      <p:pic>
        <p:nvPicPr>
          <p:cNvPr id="6" name="Picture 5" descr="picture 2017-03-12 at 10.27.14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6765" y="3459685"/>
            <a:ext cx="2876936" cy="2190459"/>
          </a:xfrm>
          <a:prstGeom prst="rect">
            <a:avLst/>
          </a:prstGeom>
        </p:spPr>
        <p:style>
          <a:lnRef idx="2">
            <a:schemeClr val="dk1"/>
          </a:lnRef>
          <a:fillRef idx="1">
            <a:schemeClr val="lt1"/>
          </a:fillRef>
          <a:effectRef idx="0">
            <a:schemeClr val="dk1"/>
          </a:effectRef>
          <a:fontRef idx="minor">
            <a:schemeClr val="dk1"/>
          </a:fontRef>
        </p:style>
      </p:pic>
      <p:sp>
        <p:nvSpPr>
          <p:cNvPr id="26" name="TextBox 25"/>
          <p:cNvSpPr txBox="1"/>
          <p:nvPr/>
        </p:nvSpPr>
        <p:spPr>
          <a:xfrm>
            <a:off x="-141846" y="2774949"/>
            <a:ext cx="3096088" cy="646331"/>
          </a:xfrm>
          <a:prstGeom prst="rect">
            <a:avLst/>
          </a:prstGeom>
          <a:noFill/>
        </p:spPr>
        <p:txBody>
          <a:bodyPr wrap="square" rtlCol="0">
            <a:spAutoFit/>
          </a:bodyPr>
          <a:lstStyle/>
          <a:p>
            <a:pPr algn="ctr"/>
            <a:r>
              <a:rPr lang="en-US" sz="1800" b="1" dirty="0" smtClean="0">
                <a:solidFill>
                  <a:schemeClr val="accent1"/>
                </a:solidFill>
              </a:rPr>
              <a:t>Teacher Model of Multimedia Presentation</a:t>
            </a:r>
            <a:endParaRPr lang="en-US" sz="1800" b="1" dirty="0">
              <a:solidFill>
                <a:schemeClr val="accent1"/>
              </a:solidFill>
            </a:endParaRPr>
          </a:p>
        </p:txBody>
      </p:sp>
      <p:sp>
        <p:nvSpPr>
          <p:cNvPr id="27" name="TextBox 26"/>
          <p:cNvSpPr txBox="1"/>
          <p:nvPr/>
        </p:nvSpPr>
        <p:spPr>
          <a:xfrm>
            <a:off x="2716309" y="2775485"/>
            <a:ext cx="3096088" cy="646331"/>
          </a:xfrm>
          <a:prstGeom prst="rect">
            <a:avLst/>
          </a:prstGeom>
          <a:noFill/>
        </p:spPr>
        <p:txBody>
          <a:bodyPr wrap="square" rtlCol="0">
            <a:spAutoFit/>
          </a:bodyPr>
          <a:lstStyle/>
          <a:p>
            <a:pPr algn="ctr"/>
            <a:r>
              <a:rPr lang="en-US" sz="1800" b="1" dirty="0" smtClean="0">
                <a:solidFill>
                  <a:schemeClr val="accent1"/>
                </a:solidFill>
              </a:rPr>
              <a:t>Multimedia Presentation</a:t>
            </a:r>
          </a:p>
          <a:p>
            <a:pPr algn="ctr"/>
            <a:r>
              <a:rPr lang="en-US" sz="1800" b="1" dirty="0" smtClean="0">
                <a:solidFill>
                  <a:schemeClr val="accent1"/>
                </a:solidFill>
              </a:rPr>
              <a:t>Criteria Chart</a:t>
            </a:r>
            <a:endParaRPr lang="en-US" sz="1800" b="1" dirty="0">
              <a:solidFill>
                <a:schemeClr val="accent1"/>
              </a:solidFill>
            </a:endParaRPr>
          </a:p>
        </p:txBody>
      </p:sp>
      <p:sp>
        <p:nvSpPr>
          <p:cNvPr id="28" name="TextBox 27"/>
          <p:cNvSpPr txBox="1"/>
          <p:nvPr/>
        </p:nvSpPr>
        <p:spPr>
          <a:xfrm>
            <a:off x="5712512" y="2789828"/>
            <a:ext cx="3096088" cy="646331"/>
          </a:xfrm>
          <a:prstGeom prst="rect">
            <a:avLst/>
          </a:prstGeom>
          <a:noFill/>
        </p:spPr>
        <p:txBody>
          <a:bodyPr wrap="square" rtlCol="0">
            <a:spAutoFit/>
          </a:bodyPr>
          <a:lstStyle/>
          <a:p>
            <a:pPr algn="ctr"/>
            <a:r>
              <a:rPr lang="en-US" sz="1800" b="1" dirty="0" smtClean="0">
                <a:solidFill>
                  <a:schemeClr val="accent1"/>
                </a:solidFill>
              </a:rPr>
              <a:t>Oral Presentation</a:t>
            </a:r>
          </a:p>
          <a:p>
            <a:pPr algn="ctr"/>
            <a:r>
              <a:rPr lang="en-US" sz="1800" b="1" dirty="0" smtClean="0">
                <a:solidFill>
                  <a:schemeClr val="accent1"/>
                </a:solidFill>
              </a:rPr>
              <a:t>Criteria Chart</a:t>
            </a:r>
            <a:endParaRPr lang="en-US" sz="1800" b="1" dirty="0">
              <a:solidFill>
                <a:schemeClr val="accent1"/>
              </a:solidFill>
            </a:endParaRPr>
          </a:p>
        </p:txBody>
      </p:sp>
    </p:spTree>
    <p:extLst>
      <p:ext uri="{BB962C8B-B14F-4D97-AF65-F5344CB8AC3E}">
        <p14:creationId xmlns:p14="http://schemas.microsoft.com/office/powerpoint/2010/main" val="172608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500"/>
                                        <p:tgtEl>
                                          <p:spTgt spid="27"/>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dissolve">
                                      <p:cBhvr>
                                        <p:cTn id="23" dur="500"/>
                                        <p:tgtEl>
                                          <p:spTgt spid="28"/>
                                        </p:tgtEl>
                                      </p:cBhvr>
                                    </p:animEffect>
                                  </p:childTnLst>
                                </p:cTn>
                              </p:par>
                              <p:par>
                                <p:cTn id="24" presetID="9"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6" grpId="0"/>
      <p:bldP spid="27"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Smart 2.0 Strategies </a:t>
            </a:r>
            <a:endParaRPr lang="en-US" dirty="0"/>
          </a:p>
        </p:txBody>
      </p:sp>
      <p:pic>
        <p:nvPicPr>
          <p:cNvPr id="5" name="Picture 4" descr="Screen Shot 2016-07-18 at 10.27.4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132" y="1289588"/>
            <a:ext cx="3224935" cy="249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1294" y="1692216"/>
            <a:ext cx="3012430" cy="225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956006" y="1241371"/>
            <a:ext cx="3211298" cy="369332"/>
          </a:xfrm>
          <a:prstGeom prst="rect">
            <a:avLst/>
          </a:prstGeom>
          <a:noFill/>
        </p:spPr>
        <p:txBody>
          <a:bodyPr wrap="none">
            <a:spAutoFit/>
          </a:bodyPr>
          <a:lstStyle/>
          <a:p>
            <a:pPr>
              <a:defRPr/>
            </a:pPr>
            <a:r>
              <a:rPr lang="en-US" sz="1800" b="1" dirty="0">
                <a:solidFill>
                  <a:schemeClr val="accent1">
                    <a:lumMod val="75000"/>
                  </a:schemeClr>
                </a:solidFill>
              </a:rPr>
              <a:t>Stand Up, Hand </a:t>
            </a:r>
            <a:r>
              <a:rPr lang="en-US" sz="1800" b="1" dirty="0">
                <a:solidFill>
                  <a:srgbClr val="376092"/>
                </a:solidFill>
              </a:rPr>
              <a:t>Up, Pair Up</a:t>
            </a:r>
          </a:p>
        </p:txBody>
      </p:sp>
      <p:sp>
        <p:nvSpPr>
          <p:cNvPr id="9" name="TextBox 8"/>
          <p:cNvSpPr txBox="1"/>
          <p:nvPr/>
        </p:nvSpPr>
        <p:spPr>
          <a:xfrm>
            <a:off x="648829" y="3948440"/>
            <a:ext cx="3230339" cy="2031325"/>
          </a:xfrm>
          <a:prstGeom prst="rect">
            <a:avLst/>
          </a:prstGeom>
          <a:noFill/>
        </p:spPr>
        <p:txBody>
          <a:bodyPr wrap="square" rtlCol="0">
            <a:spAutoFit/>
          </a:bodyPr>
          <a:lstStyle/>
          <a:p>
            <a:r>
              <a:rPr lang="en-US" sz="1800" dirty="0" smtClean="0"/>
              <a:t>Today you engaged in the Give On, Get One Protocol and documented 6 skills your students will be developing and/or practices your teachers will be using during Start Smart 2.0.</a:t>
            </a:r>
            <a:endParaRPr lang="en-US" sz="1800" dirty="0"/>
          </a:p>
        </p:txBody>
      </p:sp>
      <p:sp>
        <p:nvSpPr>
          <p:cNvPr id="11" name="TextBox 10"/>
          <p:cNvSpPr txBox="1"/>
          <p:nvPr/>
        </p:nvSpPr>
        <p:spPr>
          <a:xfrm>
            <a:off x="5080738" y="3948976"/>
            <a:ext cx="3230339" cy="2308324"/>
          </a:xfrm>
          <a:prstGeom prst="rect">
            <a:avLst/>
          </a:prstGeom>
          <a:noFill/>
        </p:spPr>
        <p:txBody>
          <a:bodyPr wrap="square" rtlCol="0">
            <a:spAutoFit/>
          </a:bodyPr>
          <a:lstStyle/>
          <a:p>
            <a:r>
              <a:rPr lang="en-US" sz="1800" dirty="0" smtClean="0"/>
              <a:t>You also engaged in the Stand Up, Hand Up, Pair Up strategy to discuss systems and structures you have in place or could put in place to support teachers’ use of formative assessment to guide instructional decisions.</a:t>
            </a:r>
            <a:endParaRPr lang="en-US" sz="1800" dirty="0"/>
          </a:p>
        </p:txBody>
      </p:sp>
    </p:spTree>
    <p:extLst>
      <p:ext uri="{BB962C8B-B14F-4D97-AF65-F5344CB8AC3E}">
        <p14:creationId xmlns:p14="http://schemas.microsoft.com/office/powerpoint/2010/main" val="876013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1532"/>
            <a:ext cx="6508749" cy="729887"/>
          </a:xfrm>
        </p:spPr>
        <p:txBody>
          <a:bodyPr/>
          <a:lstStyle/>
          <a:p>
            <a:r>
              <a:rPr lang="en-US" b="1" dirty="0">
                <a:latin typeface="Garamond" charset="0"/>
                <a:ea typeface="Garamond" charset="0"/>
                <a:cs typeface="Garamond" charset="0"/>
              </a:rPr>
              <a:t>System Support</a:t>
            </a:r>
          </a:p>
        </p:txBody>
      </p:sp>
      <p:sp>
        <p:nvSpPr>
          <p:cNvPr id="3" name="Content Placeholder 2"/>
          <p:cNvSpPr>
            <a:spLocks noGrp="1"/>
          </p:cNvSpPr>
          <p:nvPr>
            <p:ph idx="1"/>
          </p:nvPr>
        </p:nvSpPr>
        <p:spPr>
          <a:xfrm>
            <a:off x="457200" y="1457153"/>
            <a:ext cx="8236226" cy="4323866"/>
          </a:xfrm>
        </p:spPr>
        <p:txBody>
          <a:bodyPr/>
          <a:lstStyle/>
          <a:p>
            <a:pPr marL="127000" indent="0" algn="just">
              <a:buNone/>
            </a:pPr>
            <a:r>
              <a:rPr lang="en-US" sz="3600" dirty="0">
                <a:latin typeface="Garamond" charset="0"/>
                <a:ea typeface="Garamond" charset="0"/>
                <a:cs typeface="Garamond" charset="0"/>
              </a:rPr>
              <a:t>As we lead reclassification efforts, what </a:t>
            </a:r>
            <a:r>
              <a:rPr lang="en-US" sz="3600" b="1" dirty="0">
                <a:latin typeface="Garamond" charset="0"/>
                <a:ea typeface="Garamond" charset="0"/>
                <a:cs typeface="Garamond" charset="0"/>
              </a:rPr>
              <a:t>systems, structures and evidence </a:t>
            </a:r>
            <a:r>
              <a:rPr lang="en-US" sz="3600" dirty="0">
                <a:latin typeface="Garamond" charset="0"/>
                <a:ea typeface="Garamond" charset="0"/>
                <a:cs typeface="Garamond" charset="0"/>
              </a:rPr>
              <a:t>will result in improved student learning and teacher effectiveness for English Learners?</a:t>
            </a:r>
          </a:p>
          <a:p>
            <a:pPr marL="127000" indent="0" algn="just">
              <a:buNone/>
            </a:pPr>
            <a:endParaRPr lang="en-US" dirty="0">
              <a:latin typeface="Garamond" charset="0"/>
              <a:ea typeface="Garamond" charset="0"/>
              <a:cs typeface="Garamond" charset="0"/>
            </a:endParaRPr>
          </a:p>
        </p:txBody>
      </p:sp>
      <p:sp>
        <p:nvSpPr>
          <p:cNvPr id="6" name="Content Placeholder 2"/>
          <p:cNvSpPr txBox="1">
            <a:spLocks/>
          </p:cNvSpPr>
          <p:nvPr/>
        </p:nvSpPr>
        <p:spPr>
          <a:xfrm>
            <a:off x="496975" y="4011752"/>
            <a:ext cx="7302775" cy="4323866"/>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228600" marR="0" indent="-101600" algn="l" rtl="0">
              <a:lnSpc>
                <a:spcPct val="100000"/>
              </a:lnSpc>
              <a:spcBef>
                <a:spcPts val="1800"/>
              </a:spcBef>
              <a:spcAft>
                <a:spcPts val="0"/>
              </a:spcAft>
              <a:buClr>
                <a:schemeClr val="accent1"/>
              </a:buClr>
              <a:buFont typeface="Noto Symbol"/>
              <a:buChar char="◼"/>
              <a:defRPr sz="2000" b="0" i="0" u="none" strike="noStrike" cap="none" baseline="0">
                <a:solidFill>
                  <a:schemeClr val="dk2"/>
                </a:solidFill>
                <a:latin typeface="Questrial"/>
                <a:ea typeface="Questrial"/>
                <a:cs typeface="Questrial"/>
                <a:sym typeface="Questrial"/>
                <a:rtl val="0"/>
              </a:defRPr>
            </a:lvl1pPr>
            <a:lvl2pPr marL="457200" marR="0" indent="-114300" algn="l" rtl="0">
              <a:lnSpc>
                <a:spcPct val="100000"/>
              </a:lnSpc>
              <a:spcBef>
                <a:spcPts val="600"/>
              </a:spcBef>
              <a:spcAft>
                <a:spcPts val="0"/>
              </a:spcAft>
              <a:buClr>
                <a:srgbClr val="4D0000"/>
              </a:buClr>
              <a:buFont typeface="Noto Symbol"/>
              <a:buChar char="◼"/>
              <a:defRPr sz="1800" b="0" i="0" u="none" strike="noStrike" cap="none" baseline="0">
                <a:solidFill>
                  <a:schemeClr val="dk2"/>
                </a:solidFill>
                <a:latin typeface="Questrial"/>
                <a:ea typeface="Questrial"/>
                <a:cs typeface="Questrial"/>
                <a:sym typeface="Questrial"/>
                <a:rtl val="0"/>
              </a:defRPr>
            </a:lvl2pPr>
            <a:lvl3pPr marL="685800" marR="0" indent="-114300" algn="l" rtl="0">
              <a:lnSpc>
                <a:spcPct val="100000"/>
              </a:lnSpc>
              <a:spcBef>
                <a:spcPts val="600"/>
              </a:spcBef>
              <a:spcAft>
                <a:spcPts val="0"/>
              </a:spcAft>
              <a:buClr>
                <a:schemeClr val="accent1"/>
              </a:buClr>
              <a:buFont typeface="Noto Symbol"/>
              <a:buChar char="◼"/>
              <a:defRPr sz="1800" b="0" i="0" u="none" strike="noStrike" cap="none" baseline="0">
                <a:solidFill>
                  <a:schemeClr val="dk2"/>
                </a:solidFill>
                <a:latin typeface="Questrial"/>
                <a:ea typeface="Questrial"/>
                <a:cs typeface="Questrial"/>
                <a:sym typeface="Questrial"/>
                <a:rtl val="0"/>
              </a:defRPr>
            </a:lvl3pPr>
            <a:lvl4pPr marL="914400" marR="0" indent="-114300" algn="l" rtl="0">
              <a:lnSpc>
                <a:spcPct val="100000"/>
              </a:lnSpc>
              <a:spcBef>
                <a:spcPts val="600"/>
              </a:spcBef>
              <a:spcAft>
                <a:spcPts val="0"/>
              </a:spcAft>
              <a:buClr>
                <a:srgbClr val="4D0000"/>
              </a:buClr>
              <a:buFont typeface="Noto Symbol"/>
              <a:buChar char="◼"/>
              <a:defRPr sz="1800" b="0" i="0" u="none" strike="noStrike" cap="none" baseline="0">
                <a:solidFill>
                  <a:schemeClr val="dk2"/>
                </a:solidFill>
                <a:latin typeface="Questrial"/>
                <a:ea typeface="Questrial"/>
                <a:cs typeface="Questrial"/>
                <a:sym typeface="Questrial"/>
                <a:rtl val="0"/>
              </a:defRPr>
            </a:lvl4pPr>
            <a:lvl5pPr marL="1143000" marR="0" indent="-114300" algn="l" rtl="0">
              <a:lnSpc>
                <a:spcPct val="100000"/>
              </a:lnSpc>
              <a:spcBef>
                <a:spcPts val="600"/>
              </a:spcBef>
              <a:spcAft>
                <a:spcPts val="0"/>
              </a:spcAft>
              <a:buClr>
                <a:schemeClr val="accent1"/>
              </a:buClr>
              <a:buFont typeface="Noto Symbol"/>
              <a:buChar char="◼"/>
              <a:defRPr sz="1800" b="0" i="0" u="none" strike="noStrike" cap="none" baseline="0">
                <a:solidFill>
                  <a:schemeClr val="dk2"/>
                </a:solidFill>
                <a:latin typeface="Questrial"/>
                <a:ea typeface="Questrial"/>
                <a:cs typeface="Questrial"/>
                <a:sym typeface="Questrial"/>
                <a:rtl val="0"/>
              </a:defRPr>
            </a:lvl5pPr>
            <a:lvl6pPr marL="1377950" marR="0" indent="-120650" algn="l" rtl="0">
              <a:lnSpc>
                <a:spcPct val="100000"/>
              </a:lnSpc>
              <a:spcBef>
                <a:spcPts val="360"/>
              </a:spcBef>
              <a:spcAft>
                <a:spcPts val="0"/>
              </a:spcAft>
              <a:buClr>
                <a:srgbClr val="073763"/>
              </a:buClr>
              <a:buFont typeface="Noto Symbol"/>
              <a:buChar char="◼"/>
              <a:defRPr sz="1800" b="0" i="0" u="none" strike="noStrike" cap="none" baseline="0">
                <a:solidFill>
                  <a:schemeClr val="dk2"/>
                </a:solidFill>
                <a:latin typeface="Questrial"/>
                <a:ea typeface="Questrial"/>
                <a:cs typeface="Questrial"/>
                <a:sym typeface="Questrial"/>
                <a:rtl val="0"/>
              </a:defRPr>
            </a:lvl6pPr>
            <a:lvl7pPr marL="1603375" marR="0" indent="-117475" algn="l" rtl="0">
              <a:lnSpc>
                <a:spcPct val="100000"/>
              </a:lnSpc>
              <a:spcBef>
                <a:spcPts val="360"/>
              </a:spcBef>
              <a:spcAft>
                <a:spcPts val="0"/>
              </a:spcAft>
              <a:buClr>
                <a:schemeClr val="accent1"/>
              </a:buClr>
              <a:buFont typeface="Noto Symbol"/>
              <a:buChar char="◼"/>
              <a:defRPr sz="1800" b="0" i="0" u="none" strike="noStrike" cap="none" baseline="0">
                <a:solidFill>
                  <a:schemeClr val="dk2"/>
                </a:solidFill>
                <a:latin typeface="Questrial"/>
                <a:ea typeface="Questrial"/>
                <a:cs typeface="Questrial"/>
                <a:sym typeface="Questrial"/>
                <a:rtl val="0"/>
              </a:defRPr>
            </a:lvl7pPr>
            <a:lvl8pPr marL="1830388" marR="0" indent="-115888" algn="l" rtl="0">
              <a:lnSpc>
                <a:spcPct val="100000"/>
              </a:lnSpc>
              <a:spcBef>
                <a:spcPts val="360"/>
              </a:spcBef>
              <a:spcAft>
                <a:spcPts val="0"/>
              </a:spcAft>
              <a:buClr>
                <a:srgbClr val="073763"/>
              </a:buClr>
              <a:buFont typeface="Noto Symbol"/>
              <a:buChar char="◼"/>
              <a:defRPr sz="1800" b="0" i="0" u="none" strike="noStrike" cap="none" baseline="0">
                <a:solidFill>
                  <a:schemeClr val="dk2"/>
                </a:solidFill>
                <a:latin typeface="Questrial"/>
                <a:ea typeface="Questrial"/>
                <a:cs typeface="Questrial"/>
                <a:sym typeface="Questrial"/>
                <a:rtl val="0"/>
              </a:defRPr>
            </a:lvl8pPr>
            <a:lvl9pPr marL="2057400" marR="0" indent="-114300" algn="l" rtl="0">
              <a:lnSpc>
                <a:spcPct val="100000"/>
              </a:lnSpc>
              <a:spcBef>
                <a:spcPts val="360"/>
              </a:spcBef>
              <a:spcAft>
                <a:spcPts val="0"/>
              </a:spcAft>
              <a:buClr>
                <a:schemeClr val="accent1"/>
              </a:buClr>
              <a:buFont typeface="Noto Symbol"/>
              <a:buChar char="◼"/>
              <a:defRPr sz="1800" b="0" i="0" u="none" strike="noStrike" cap="none" baseline="0">
                <a:solidFill>
                  <a:schemeClr val="dk2"/>
                </a:solidFill>
                <a:latin typeface="Questrial"/>
                <a:ea typeface="Questrial"/>
                <a:cs typeface="Questrial"/>
                <a:sym typeface="Questrial"/>
                <a:rtl val="0"/>
              </a:defRPr>
            </a:lvl9pPr>
          </a:lstStyle>
          <a:p>
            <a:pPr marL="127000" indent="0">
              <a:buFont typeface="Noto Symbol"/>
              <a:buNone/>
            </a:pPr>
            <a:r>
              <a:rPr lang="en-US" sz="2800" dirty="0" smtClean="0">
                <a:solidFill>
                  <a:schemeClr val="accent1"/>
                </a:solidFill>
                <a:latin typeface="Garamond" charset="0"/>
                <a:ea typeface="Garamond" charset="0"/>
                <a:cs typeface="Garamond" charset="0"/>
              </a:rPr>
              <a:t>Consider 3 commitments you can make through providing </a:t>
            </a:r>
            <a:r>
              <a:rPr lang="en-US" sz="2800" b="1" dirty="0" smtClean="0">
                <a:solidFill>
                  <a:schemeClr val="accent1"/>
                </a:solidFill>
                <a:latin typeface="Garamond" charset="0"/>
                <a:ea typeface="Garamond" charset="0"/>
                <a:cs typeface="Garamond" charset="0"/>
              </a:rPr>
              <a:t>systems and structures </a:t>
            </a:r>
            <a:r>
              <a:rPr lang="en-US" sz="2800" dirty="0" smtClean="0">
                <a:solidFill>
                  <a:schemeClr val="accent1"/>
                </a:solidFill>
                <a:latin typeface="Garamond" charset="0"/>
                <a:ea typeface="Garamond" charset="0"/>
                <a:cs typeface="Garamond" charset="0"/>
              </a:rPr>
              <a:t>to support </a:t>
            </a:r>
            <a:r>
              <a:rPr lang="en-US" sz="2800" b="1" dirty="0" smtClean="0">
                <a:solidFill>
                  <a:schemeClr val="accent1"/>
                </a:solidFill>
                <a:latin typeface="Garamond" charset="0"/>
                <a:ea typeface="Garamond" charset="0"/>
                <a:cs typeface="Garamond" charset="0"/>
              </a:rPr>
              <a:t>teacher effectiveness </a:t>
            </a:r>
            <a:r>
              <a:rPr lang="en-US" sz="2800" dirty="0" smtClean="0">
                <a:solidFill>
                  <a:schemeClr val="accent1"/>
                </a:solidFill>
                <a:latin typeface="Garamond" charset="0"/>
                <a:ea typeface="Garamond" charset="0"/>
                <a:cs typeface="Garamond" charset="0"/>
              </a:rPr>
              <a:t>in optimally utilizing the Start Smart 2.0 teaching resources to impact students’ language development?</a:t>
            </a:r>
          </a:p>
          <a:p>
            <a:pPr marL="127000" indent="0">
              <a:buFont typeface="Noto Symbol"/>
              <a:buNone/>
            </a:pPr>
            <a:endParaRPr lang="en-US" dirty="0">
              <a:solidFill>
                <a:schemeClr val="accent1"/>
              </a:solidFill>
              <a:latin typeface="Garamond" charset="0"/>
              <a:ea typeface="Garamond" charset="0"/>
              <a:cs typeface="Garamond" charset="0"/>
            </a:endParaRPr>
          </a:p>
        </p:txBody>
      </p:sp>
      <p:grpSp>
        <p:nvGrpSpPr>
          <p:cNvPr id="5" name="Group 4"/>
          <p:cNvGrpSpPr/>
          <p:nvPr/>
        </p:nvGrpSpPr>
        <p:grpSpPr>
          <a:xfrm>
            <a:off x="7315800" y="4582197"/>
            <a:ext cx="1730671" cy="1616861"/>
            <a:chOff x="587828" y="4231661"/>
            <a:chExt cx="1847691" cy="2058925"/>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8" name="TextBox 7"/>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752166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467" y="259143"/>
            <a:ext cx="7302500" cy="681052"/>
          </a:xfrm>
        </p:spPr>
        <p:txBody>
          <a:bodyPr/>
          <a:lstStyle/>
          <a:p>
            <a:r>
              <a:rPr lang="en-US" b="1" dirty="0" smtClean="0"/>
              <a:t>Engaged Participant </a:t>
            </a:r>
            <a:r>
              <a:rPr lang="en-US" b="1" dirty="0"/>
              <a:t>Outcomes</a:t>
            </a:r>
          </a:p>
        </p:txBody>
      </p:sp>
      <p:sp>
        <p:nvSpPr>
          <p:cNvPr id="5" name="Content Placeholder 4"/>
          <p:cNvSpPr>
            <a:spLocks noGrp="1"/>
          </p:cNvSpPr>
          <p:nvPr>
            <p:ph idx="1"/>
          </p:nvPr>
        </p:nvSpPr>
        <p:spPr>
          <a:xfrm>
            <a:off x="360566" y="1533319"/>
            <a:ext cx="7204502" cy="4416954"/>
          </a:xfrm>
        </p:spPr>
        <p:txBody>
          <a:bodyPr/>
          <a:lstStyle/>
          <a:p>
            <a:r>
              <a:rPr lang="en-US" sz="2800" dirty="0">
                <a:latin typeface="News Gothic MT"/>
                <a:cs typeface="News Gothic MT"/>
              </a:rPr>
              <a:t>Review the updated monthly Reclassification Rate Monitoring Report</a:t>
            </a:r>
          </a:p>
          <a:p>
            <a:r>
              <a:rPr lang="en-US" sz="2800" smtClean="0">
                <a:latin typeface="News Gothic MT"/>
                <a:cs typeface="News Gothic MT"/>
              </a:rPr>
              <a:t>Discuss </a:t>
            </a:r>
            <a:r>
              <a:rPr lang="en-US" sz="2800" dirty="0" smtClean="0">
                <a:latin typeface="News Gothic MT"/>
                <a:cs typeface="News Gothic MT"/>
              </a:rPr>
              <a:t>the LAUSD CELDT opportunity and next steps for support</a:t>
            </a:r>
          </a:p>
          <a:p>
            <a:r>
              <a:rPr lang="en-US" sz="2800" dirty="0" smtClean="0">
                <a:latin typeface="News Gothic MT"/>
                <a:cs typeface="News Gothic MT"/>
              </a:rPr>
              <a:t>Delve into Start Smart 2.0 resources  to review the </a:t>
            </a:r>
            <a:r>
              <a:rPr lang="en-US" sz="2800" dirty="0">
                <a:latin typeface="News Gothic MT"/>
                <a:cs typeface="News Gothic MT"/>
              </a:rPr>
              <a:t>skills students will build and the practices teachers will use </a:t>
            </a:r>
            <a:r>
              <a:rPr lang="en-US" sz="2800" dirty="0" smtClean="0">
                <a:latin typeface="News Gothic MT"/>
                <a:cs typeface="News Gothic MT"/>
              </a:rPr>
              <a:t>during Designated ELD instruction</a:t>
            </a:r>
            <a:endParaRPr lang="en-US" sz="2800" dirty="0">
              <a:latin typeface="News Gothic MT"/>
              <a:cs typeface="News Gothic MT"/>
            </a:endParaRPr>
          </a:p>
          <a:p>
            <a:endParaRPr lang="en-US" dirty="0">
              <a:latin typeface="News Gothic MT"/>
              <a:cs typeface="News Gothic MT"/>
            </a:endParaRPr>
          </a:p>
        </p:txBody>
      </p:sp>
    </p:spTree>
    <p:extLst>
      <p:ext uri="{BB962C8B-B14F-4D97-AF65-F5344CB8AC3E}">
        <p14:creationId xmlns:p14="http://schemas.microsoft.com/office/powerpoint/2010/main" val="2303302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8619" y="400686"/>
            <a:ext cx="8076112" cy="681037"/>
          </a:xfrm>
          <a:prstGeom prst="rect">
            <a:avLst/>
          </a:prstGeom>
          <a:noFill/>
          <a:ln>
            <a:noFill/>
          </a:ln>
        </p:spPr>
        <p:txBody>
          <a:bodyPr lIns="91425" tIns="91425" rIns="91425" bIns="91425" anchor="b" anchorCtr="0"/>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3600" b="0" i="0" u="none" strike="noStrike" cap="none" baseline="0">
                <a:solidFill>
                  <a:schemeClr val="accent1"/>
                </a:solidFill>
                <a:latin typeface="Questrial"/>
                <a:ea typeface="Questrial"/>
                <a:cs typeface="Questrial"/>
                <a:sym typeface="Questrial"/>
                <a:rtl val="0"/>
              </a:defRPr>
            </a:lvl1pPr>
            <a:lvl2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2pPr>
            <a:lvl3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3pPr>
            <a:lvl4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4pPr>
            <a:lvl5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5pPr>
            <a:lvl6pPr marL="4572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6pPr>
            <a:lvl7pPr marL="9144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7pPr>
            <a:lvl8pPr marL="13716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8pPr>
            <a:lvl9pPr marL="18288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9pPr>
          </a:lstStyle>
          <a:p>
            <a:r>
              <a:rPr lang="en-US" sz="3400" b="1" dirty="0">
                <a:latin typeface="Garamond"/>
                <a:ea typeface="Cambria" charset="0"/>
                <a:cs typeface="Garamond"/>
              </a:rPr>
              <a:t>Elementary Roadmap to Reclassification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21" y="2007005"/>
            <a:ext cx="8244590" cy="3710170"/>
          </a:xfrm>
          <a:prstGeom prst="rect">
            <a:avLst/>
          </a:prstGeom>
        </p:spPr>
      </p:pic>
      <p:sp>
        <p:nvSpPr>
          <p:cNvPr id="5" name="Rectangle 4"/>
          <p:cNvSpPr/>
          <p:nvPr/>
        </p:nvSpPr>
        <p:spPr>
          <a:xfrm>
            <a:off x="345794" y="2029371"/>
            <a:ext cx="8244590" cy="372922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28940" y="2457421"/>
            <a:ext cx="1383930" cy="704094"/>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51387" y="3202930"/>
            <a:ext cx="4107632" cy="497008"/>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50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553" y="469757"/>
            <a:ext cx="8089153" cy="729887"/>
          </a:xfrm>
        </p:spPr>
        <p:txBody>
          <a:bodyPr/>
          <a:lstStyle/>
          <a:p>
            <a:pPr lvl="0">
              <a:spcAft>
                <a:spcPct val="35000"/>
              </a:spcAft>
            </a:pPr>
            <a:r>
              <a:rPr lang="en-US" sz="3200" b="1" dirty="0">
                <a:solidFill>
                  <a:srgbClr val="0F6FC6"/>
                </a:solidFill>
                <a:latin typeface="Garamond"/>
                <a:ea typeface="Cambria" charset="0"/>
                <a:cs typeface="Garamond"/>
              </a:rPr>
              <a:t>Next </a:t>
            </a:r>
            <a:r>
              <a:rPr lang="en-US" sz="3200" b="1" dirty="0" smtClean="0">
                <a:solidFill>
                  <a:srgbClr val="0F6FC6"/>
                </a:solidFill>
                <a:latin typeface="Garamond"/>
                <a:ea typeface="Cambria" charset="0"/>
                <a:cs typeface="Garamond"/>
              </a:rPr>
              <a:t>Opportunity </a:t>
            </a:r>
            <a:r>
              <a:rPr lang="en-US" sz="3200" b="1" dirty="0">
                <a:solidFill>
                  <a:srgbClr val="0F6FC6"/>
                </a:solidFill>
                <a:latin typeface="Garamond"/>
                <a:ea typeface="Cambria" charset="0"/>
                <a:cs typeface="Garamond"/>
              </a:rPr>
              <a:t>to </a:t>
            </a:r>
            <a:r>
              <a:rPr lang="en-US" sz="3200" b="1" dirty="0" smtClean="0">
                <a:solidFill>
                  <a:srgbClr val="0F6FC6"/>
                </a:solidFill>
                <a:latin typeface="Garamond"/>
                <a:ea typeface="Cambria" charset="0"/>
                <a:cs typeface="Garamond"/>
              </a:rPr>
              <a:t>Reclassify</a:t>
            </a:r>
            <a:endParaRPr lang="en-US" sz="3200" b="1" dirty="0">
              <a:solidFill>
                <a:srgbClr val="0F6FC6"/>
              </a:solidFill>
              <a:latin typeface="Garamond"/>
              <a:cs typeface="Garamond"/>
            </a:endParaRPr>
          </a:p>
        </p:txBody>
      </p:sp>
      <p:sp>
        <p:nvSpPr>
          <p:cNvPr id="3" name="Content Placeholder 2"/>
          <p:cNvSpPr>
            <a:spLocks noGrp="1"/>
          </p:cNvSpPr>
          <p:nvPr>
            <p:ph idx="1"/>
          </p:nvPr>
        </p:nvSpPr>
        <p:spPr>
          <a:xfrm>
            <a:off x="274952" y="1450638"/>
            <a:ext cx="8461260" cy="3916362"/>
          </a:xfrm>
        </p:spPr>
        <p:txBody>
          <a:bodyPr/>
          <a:lstStyle/>
          <a:p>
            <a:pPr marL="127000" lvl="0" indent="0">
              <a:spcAft>
                <a:spcPct val="35000"/>
              </a:spcAft>
              <a:buNone/>
            </a:pPr>
            <a:r>
              <a:rPr lang="en-US" sz="2400" b="1">
                <a:solidFill>
                  <a:schemeClr val="tx1"/>
                </a:solidFill>
                <a:latin typeface="Garamond" charset="0"/>
                <a:ea typeface="Garamond" charset="0"/>
                <a:cs typeface="Garamond" charset="0"/>
              </a:rPr>
              <a:t>Planning for upcoming reclassification opportunity:</a:t>
            </a:r>
          </a:p>
        </p:txBody>
      </p:sp>
      <p:pic>
        <p:nvPicPr>
          <p:cNvPr id="5" name="Picture 4"/>
          <p:cNvPicPr>
            <a:picLocks noChangeAspect="1"/>
          </p:cNvPicPr>
          <p:nvPr/>
        </p:nvPicPr>
        <p:blipFill>
          <a:blip r:embed="rId3"/>
          <a:stretch>
            <a:fillRect/>
          </a:stretch>
        </p:blipFill>
        <p:spPr>
          <a:xfrm>
            <a:off x="6832973" y="218763"/>
            <a:ext cx="1066844" cy="78146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745976116"/>
              </p:ext>
            </p:extLst>
          </p:nvPr>
        </p:nvGraphicFramePr>
        <p:xfrm>
          <a:off x="808120" y="2285577"/>
          <a:ext cx="7648586" cy="3520078"/>
        </p:xfrm>
        <a:graphic>
          <a:graphicData uri="http://schemas.openxmlformats.org/drawingml/2006/table">
            <a:tbl>
              <a:tblPr firstRow="1" bandRow="1">
                <a:tableStyleId>{5C22544A-7EE6-4342-B048-85BDC9FD1C3A}</a:tableStyleId>
              </a:tblPr>
              <a:tblGrid>
                <a:gridCol w="3823841">
                  <a:extLst>
                    <a:ext uri="{9D8B030D-6E8A-4147-A177-3AD203B41FA5}">
                      <a16:colId xmlns="" xmlns:a16="http://schemas.microsoft.com/office/drawing/2014/main" val="20000"/>
                    </a:ext>
                  </a:extLst>
                </a:gridCol>
                <a:gridCol w="3824745">
                  <a:extLst>
                    <a:ext uri="{9D8B030D-6E8A-4147-A177-3AD203B41FA5}">
                      <a16:colId xmlns="" xmlns:a16="http://schemas.microsoft.com/office/drawing/2014/main" val="20001"/>
                    </a:ext>
                  </a:extLst>
                </a:gridCol>
              </a:tblGrid>
              <a:tr h="438163">
                <a:tc>
                  <a:txBody>
                    <a:bodyPr/>
                    <a:lstStyle/>
                    <a:p>
                      <a:pPr algn="ctr"/>
                      <a:r>
                        <a:rPr lang="en-US" sz="2200" b="1" i="0">
                          <a:latin typeface="Garamond" charset="0"/>
                          <a:ea typeface="Garamond" charset="0"/>
                          <a:cs typeface="Garamond" charset="0"/>
                        </a:rPr>
                        <a:t>Elementary</a:t>
                      </a:r>
                    </a:p>
                  </a:txBody>
                  <a:tcPr anchor="ctr"/>
                </a:tc>
                <a:tc>
                  <a:txBody>
                    <a:bodyPr/>
                    <a:lstStyle/>
                    <a:p>
                      <a:pPr algn="ctr"/>
                      <a:r>
                        <a:rPr lang="en-US" sz="2200" b="1" i="0">
                          <a:latin typeface="Garamond" charset="0"/>
                          <a:ea typeface="Garamond" charset="0"/>
                          <a:cs typeface="Garamond" charset="0"/>
                        </a:rPr>
                        <a:t>Secondary</a:t>
                      </a:r>
                    </a:p>
                  </a:txBody>
                  <a:tcPr anchor="ctr"/>
                </a:tc>
                <a:extLst>
                  <a:ext uri="{0D108BD9-81ED-4DB2-BD59-A6C34878D82A}">
                    <a16:rowId xmlns="" xmlns:a16="http://schemas.microsoft.com/office/drawing/2014/main" val="10000"/>
                  </a:ext>
                </a:extLst>
              </a:tr>
              <a:tr h="1456043">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Garamond" charset="0"/>
                          <a:ea typeface="Garamond" charset="0"/>
                          <a:cs typeface="Garamond" charset="0"/>
                        </a:rPr>
                        <a:t>LAUSD-CELDT</a:t>
                      </a:r>
                    </a:p>
                    <a:p>
                      <a:pPr marL="285750" marR="0" lvl="2"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800" b="0" i="0" dirty="0">
                          <a:solidFill>
                            <a:schemeClr val="tx1"/>
                          </a:solidFill>
                          <a:latin typeface="Garamond" charset="0"/>
                          <a:ea typeface="Garamond" charset="0"/>
                          <a:cs typeface="Garamond" charset="0"/>
                        </a:rPr>
                        <a:t>March</a:t>
                      </a:r>
                      <a:r>
                        <a:rPr lang="en-US" sz="1800" b="0" i="0" baseline="0" dirty="0">
                          <a:solidFill>
                            <a:schemeClr val="tx1"/>
                          </a:solidFill>
                          <a:latin typeface="Garamond" charset="0"/>
                          <a:ea typeface="Garamond" charset="0"/>
                          <a:cs typeface="Garamond" charset="0"/>
                        </a:rPr>
                        <a:t> </a:t>
                      </a:r>
                      <a:r>
                        <a:rPr lang="en-US" sz="1800" b="0" i="0" baseline="0" dirty="0" smtClean="0">
                          <a:solidFill>
                            <a:schemeClr val="tx1"/>
                          </a:solidFill>
                          <a:latin typeface="Garamond" charset="0"/>
                          <a:ea typeface="Garamond" charset="0"/>
                          <a:cs typeface="Garamond" charset="0"/>
                        </a:rPr>
                        <a:t>13-March 24, 2017</a:t>
                      </a:r>
                    </a:p>
                    <a:p>
                      <a:pPr marL="0" marR="0" lvl="2" indent="0" algn="l" defTabSz="914400" rtl="0" eaLnBrk="1" fontAlgn="auto" latinLnBrk="0" hangingPunct="1">
                        <a:lnSpc>
                          <a:spcPct val="100000"/>
                        </a:lnSpc>
                        <a:spcBef>
                          <a:spcPts val="0"/>
                        </a:spcBef>
                        <a:spcAft>
                          <a:spcPts val="0"/>
                        </a:spcAft>
                        <a:buClrTx/>
                        <a:buSzTx/>
                        <a:buFont typeface="Arial" charset="0"/>
                        <a:buNone/>
                        <a:tabLst/>
                        <a:defRPr/>
                      </a:pPr>
                      <a:r>
                        <a:rPr lang="en-US" sz="1800" b="0" i="0" baseline="0" dirty="0" smtClean="0">
                          <a:solidFill>
                            <a:schemeClr val="tx1"/>
                          </a:solidFill>
                          <a:latin typeface="Garamond" charset="0"/>
                          <a:ea typeface="Garamond" charset="0"/>
                          <a:cs typeface="Garamond" charset="0"/>
                        </a:rPr>
                        <a:t>     Single </a:t>
                      </a:r>
                      <a:r>
                        <a:rPr lang="en-US" sz="1800" b="0" i="0" baseline="0" dirty="0">
                          <a:solidFill>
                            <a:schemeClr val="tx1"/>
                          </a:solidFill>
                          <a:latin typeface="Garamond" charset="0"/>
                          <a:ea typeface="Garamond" charset="0"/>
                          <a:cs typeface="Garamond" charset="0"/>
                        </a:rPr>
                        <a:t>Track schools</a:t>
                      </a:r>
                      <a:endParaRPr lang="en-US" sz="1800" b="0" i="0" dirty="0">
                        <a:solidFill>
                          <a:schemeClr val="tx1"/>
                        </a:solidFill>
                        <a:latin typeface="Garamond" charset="0"/>
                        <a:ea typeface="Garamond" charset="0"/>
                        <a:cs typeface="Garamond" charset="0"/>
                      </a:endParaRPr>
                    </a:p>
                  </a:txBody>
                  <a:tcPr anchor="ctr"/>
                </a:tc>
                <a:tc>
                  <a:txBody>
                    <a:bodyPr/>
                    <a:lstStyle/>
                    <a:p>
                      <a:r>
                        <a:rPr lang="en-US" sz="2000" b="1" i="0" dirty="0">
                          <a:latin typeface="Garamond" charset="0"/>
                          <a:ea typeface="Garamond" charset="0"/>
                          <a:cs typeface="Garamond" charset="0"/>
                        </a:rPr>
                        <a:t>LAUSD-CELDT</a:t>
                      </a:r>
                      <a:endParaRPr lang="en-US" sz="2000" b="1" i="0" baseline="0" dirty="0">
                        <a:latin typeface="Garamond" charset="0"/>
                        <a:ea typeface="Garamond" charset="0"/>
                        <a:cs typeface="Garamond" charset="0"/>
                      </a:endParaRPr>
                    </a:p>
                    <a:p>
                      <a:pPr marL="285750" marR="0" lvl="2"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800" b="0" i="0" dirty="0" smtClean="0">
                          <a:solidFill>
                            <a:schemeClr val="tx1"/>
                          </a:solidFill>
                          <a:latin typeface="Garamond" charset="0"/>
                          <a:ea typeface="Garamond" charset="0"/>
                          <a:cs typeface="Garamond" charset="0"/>
                        </a:rPr>
                        <a:t>March</a:t>
                      </a:r>
                      <a:r>
                        <a:rPr lang="en-US" sz="1800" b="0" i="0" baseline="0" dirty="0" smtClean="0">
                          <a:solidFill>
                            <a:schemeClr val="tx1"/>
                          </a:solidFill>
                          <a:latin typeface="Garamond" charset="0"/>
                          <a:ea typeface="Garamond" charset="0"/>
                          <a:cs typeface="Garamond" charset="0"/>
                        </a:rPr>
                        <a:t> 13-March 24, 2017           Single </a:t>
                      </a:r>
                      <a:r>
                        <a:rPr lang="en-US" sz="1800" b="0" i="0" baseline="0" dirty="0">
                          <a:solidFill>
                            <a:schemeClr val="tx1"/>
                          </a:solidFill>
                          <a:latin typeface="Garamond" charset="0"/>
                          <a:ea typeface="Garamond" charset="0"/>
                          <a:cs typeface="Garamond" charset="0"/>
                        </a:rPr>
                        <a:t>Track schools</a:t>
                      </a:r>
                      <a:endParaRPr lang="en-US" sz="1800" b="0" i="0" dirty="0">
                        <a:solidFill>
                          <a:schemeClr val="tx1"/>
                        </a:solidFill>
                        <a:latin typeface="Garamond" charset="0"/>
                        <a:ea typeface="Garamond" charset="0"/>
                        <a:cs typeface="Garamond" charset="0"/>
                      </a:endParaRPr>
                    </a:p>
                    <a:p>
                      <a:pPr marL="285750" indent="-285750">
                        <a:buFont typeface="Arial" charset="0"/>
                        <a:buChar char="•"/>
                      </a:pPr>
                      <a:endParaRPr lang="en-US" sz="1800" b="0" i="0" dirty="0">
                        <a:latin typeface="Garamond" charset="0"/>
                        <a:ea typeface="Garamond" charset="0"/>
                        <a:cs typeface="Garamond" charset="0"/>
                      </a:endParaRPr>
                    </a:p>
                  </a:txBody>
                  <a:tcPr anchor="ctr"/>
                </a:tc>
                <a:extLst>
                  <a:ext uri="{0D108BD9-81ED-4DB2-BD59-A6C34878D82A}">
                    <a16:rowId xmlns="" xmlns:a16="http://schemas.microsoft.com/office/drawing/2014/main" val="10001"/>
                  </a:ext>
                </a:extLst>
              </a:tr>
              <a:tr h="1625872">
                <a:tc>
                  <a:txBody>
                    <a:bodyPr/>
                    <a:lstStyle/>
                    <a:p>
                      <a:r>
                        <a:rPr lang="en-US" sz="2000" b="1" i="0" dirty="0">
                          <a:latin typeface="Garamond" charset="0"/>
                          <a:ea typeface="Garamond" charset="0"/>
                          <a:cs typeface="Garamond" charset="0"/>
                        </a:rPr>
                        <a:t>Reporting Period </a:t>
                      </a:r>
                      <a:r>
                        <a:rPr lang="en-US" sz="2000" b="1" i="0" dirty="0" smtClean="0">
                          <a:latin typeface="Garamond" charset="0"/>
                          <a:ea typeface="Garamond" charset="0"/>
                          <a:cs typeface="Garamond" charset="0"/>
                        </a:rPr>
                        <a:t>2 </a:t>
                      </a:r>
                      <a:r>
                        <a:rPr lang="en-US" sz="2000" b="1" i="0" dirty="0">
                          <a:latin typeface="Garamond" charset="0"/>
                          <a:ea typeface="Garamond" charset="0"/>
                          <a:cs typeface="Garamond" charset="0"/>
                        </a:rPr>
                        <a:t>Marks: </a:t>
                      </a:r>
                    </a:p>
                    <a:p>
                      <a:pPr marL="285750" indent="-285750">
                        <a:buFont typeface="Arial" charset="0"/>
                        <a:buChar char="•"/>
                      </a:pPr>
                      <a:r>
                        <a:rPr lang="en-US" sz="1800" b="0" i="0" dirty="0">
                          <a:latin typeface="Garamond" charset="0"/>
                          <a:ea typeface="Garamond" charset="0"/>
                          <a:cs typeface="Garamond" charset="0"/>
                        </a:rPr>
                        <a:t>Submit:</a:t>
                      </a:r>
                      <a:r>
                        <a:rPr lang="en-US" sz="1800" b="0" i="0" baseline="0" dirty="0">
                          <a:latin typeface="Garamond" charset="0"/>
                          <a:ea typeface="Garamond" charset="0"/>
                          <a:cs typeface="Garamond" charset="0"/>
                        </a:rPr>
                        <a:t> February 9-March 3, 2017</a:t>
                      </a:r>
                      <a:endParaRPr lang="en-US" sz="1800" b="0" i="0" dirty="0">
                        <a:latin typeface="Garamond" charset="0"/>
                        <a:ea typeface="Garamond" charset="0"/>
                        <a:cs typeface="Garamond" charset="0"/>
                      </a:endParaRPr>
                    </a:p>
                    <a:p>
                      <a:pPr marL="285750" indent="-285750">
                        <a:buFont typeface="Arial" charset="0"/>
                        <a:buChar char="•"/>
                      </a:pPr>
                      <a:r>
                        <a:rPr lang="en-US" sz="1800" b="0" i="0" baseline="0" dirty="0">
                          <a:latin typeface="Garamond" charset="0"/>
                          <a:ea typeface="Garamond" charset="0"/>
                          <a:cs typeface="Garamond" charset="0"/>
                        </a:rPr>
                        <a:t>Used as criteria until June. 2017</a:t>
                      </a:r>
                      <a:endParaRPr lang="en-US" sz="1800" b="0" i="0" dirty="0">
                        <a:latin typeface="Garamond" charset="0"/>
                        <a:ea typeface="Garamond" charset="0"/>
                        <a:cs typeface="Garamond" charset="0"/>
                      </a:endParaRPr>
                    </a:p>
                  </a:txBody>
                  <a:tcPr anchor="ctr"/>
                </a:tc>
                <a:tc>
                  <a:txBody>
                    <a:bodyPr/>
                    <a:lstStyle/>
                    <a:p>
                      <a:r>
                        <a:rPr lang="en-US" sz="2000" b="1" i="0" baseline="0" dirty="0">
                          <a:latin typeface="Garamond" charset="0"/>
                          <a:ea typeface="Garamond" charset="0"/>
                          <a:cs typeface="Garamond" charset="0"/>
                        </a:rPr>
                        <a:t>Reading Inventory:</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800" b="0" i="0" u="none" strike="noStrike" cap="none" baseline="0" dirty="0" smtClean="0">
                          <a:solidFill>
                            <a:schemeClr val="dk1"/>
                          </a:solidFill>
                          <a:effectLst/>
                          <a:latin typeface="Garamond" charset="0"/>
                          <a:ea typeface="Garamond" charset="0"/>
                          <a:cs typeface="Garamond" charset="0"/>
                          <a:sym typeface="Arial"/>
                          <a:rtl val="0"/>
                        </a:rPr>
                        <a:t>April </a:t>
                      </a:r>
                      <a:r>
                        <a:rPr lang="en-US" sz="1800" b="0" i="0" u="none" strike="noStrike" cap="none" baseline="0" dirty="0">
                          <a:solidFill>
                            <a:schemeClr val="dk1"/>
                          </a:solidFill>
                          <a:effectLst/>
                          <a:latin typeface="Garamond" charset="0"/>
                          <a:ea typeface="Garamond" charset="0"/>
                          <a:cs typeface="Garamond" charset="0"/>
                          <a:sym typeface="Arial"/>
                          <a:rtl val="0"/>
                        </a:rPr>
                        <a:t>24th – May 26th, 2017 </a:t>
                      </a:r>
                      <a:endParaRPr lang="en-US" sz="1800" b="0" i="0" baseline="0" dirty="0">
                        <a:latin typeface="Garamond" charset="0"/>
                        <a:ea typeface="Garamond" charset="0"/>
                        <a:cs typeface="Garamond" charset="0"/>
                      </a:endParaRPr>
                    </a:p>
                    <a:p>
                      <a:pPr marL="285750" indent="-285750">
                        <a:buFont typeface="Arial" charset="0"/>
                        <a:buChar char="•"/>
                      </a:pPr>
                      <a:r>
                        <a:rPr lang="en-US" sz="1800" b="0" i="0" baseline="0" dirty="0">
                          <a:latin typeface="Garamond" charset="0"/>
                          <a:ea typeface="Garamond" charset="0"/>
                          <a:cs typeface="Garamond" charset="0"/>
                        </a:rPr>
                        <a:t>Used as criteria until June 2017</a:t>
                      </a:r>
                      <a:endParaRPr lang="en-US" sz="1800" b="0" i="0" dirty="0">
                        <a:latin typeface="Garamond" charset="0"/>
                        <a:ea typeface="Garamond" charset="0"/>
                        <a:cs typeface="Garamond" charset="0"/>
                      </a:endParaRPr>
                    </a:p>
                  </a:txBody>
                  <a:tcPr anchor="ctr"/>
                </a:tc>
                <a:extLst>
                  <a:ext uri="{0D108BD9-81ED-4DB2-BD59-A6C34878D82A}">
                    <a16:rowId xmlns="" xmlns:a16="http://schemas.microsoft.com/office/drawing/2014/main" val="10002"/>
                  </a:ext>
                </a:extLst>
              </a:tr>
            </a:tbl>
          </a:graphicData>
        </a:graphic>
      </p:graphicFrame>
      <p:sp>
        <p:nvSpPr>
          <p:cNvPr id="7" name="Rectangle 6"/>
          <p:cNvSpPr/>
          <p:nvPr/>
        </p:nvSpPr>
        <p:spPr>
          <a:xfrm>
            <a:off x="849536" y="4210750"/>
            <a:ext cx="3802705" cy="1561259"/>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63887" y="2692656"/>
            <a:ext cx="3802705" cy="1561259"/>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696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94" y="394447"/>
            <a:ext cx="7386918" cy="631200"/>
          </a:xfrm>
        </p:spPr>
        <p:txBody>
          <a:bodyPr/>
          <a:lstStyle/>
          <a:p>
            <a:r>
              <a:rPr lang="en-US" b="1" dirty="0" smtClean="0">
                <a:latin typeface="Garamond" charset="0"/>
                <a:ea typeface="Garamond" charset="0"/>
                <a:cs typeface="Garamond" charset="0"/>
              </a:rPr>
              <a:t>LAUSD-CELDT Criteria </a:t>
            </a:r>
            <a:endParaRPr lang="en-US" b="1" dirty="0">
              <a:latin typeface="Garamond" charset="0"/>
              <a:ea typeface="Garamond" charset="0"/>
              <a:cs typeface="Garamond"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358609822"/>
              </p:ext>
            </p:extLst>
          </p:nvPr>
        </p:nvGraphicFramePr>
        <p:xfrm>
          <a:off x="457199" y="1455222"/>
          <a:ext cx="8257310" cy="3754088"/>
        </p:xfrm>
        <a:graphic>
          <a:graphicData uri="http://schemas.openxmlformats.org/drawingml/2006/table">
            <a:tbl>
              <a:tblPr firstRow="1" firstCol="1" bandRow="1"/>
              <a:tblGrid>
                <a:gridCol w="1376089"/>
                <a:gridCol w="1376089"/>
                <a:gridCol w="1376089"/>
                <a:gridCol w="1376089"/>
                <a:gridCol w="1325936"/>
                <a:gridCol w="1427018"/>
              </a:tblGrid>
              <a:tr h="1515346">
                <a:tc>
                  <a:txBody>
                    <a:bodyPr/>
                    <a:lstStyle/>
                    <a:p>
                      <a:pPr marL="0" marR="0" algn="ctr">
                        <a:spcBef>
                          <a:spcPts val="0"/>
                        </a:spcBef>
                        <a:spcAft>
                          <a:spcPts val="0"/>
                        </a:spcAft>
                      </a:pPr>
                      <a:r>
                        <a:rPr lang="en-US" sz="1600" b="1" dirty="0">
                          <a:effectLst/>
                          <a:latin typeface="Garamond" charset="0"/>
                          <a:ea typeface="Garamond" charset="0"/>
                          <a:cs typeface="Garamond" charset="0"/>
                        </a:rPr>
                        <a:t>EL Profile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effectLst/>
                          <a:latin typeface="Garamond" charset="0"/>
                          <a:ea typeface="Garamond" charset="0"/>
                          <a:cs typeface="Garamond" charset="0"/>
                        </a:rPr>
                        <a:t>Grades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smtClean="0">
                          <a:effectLst/>
                          <a:latin typeface="Garamond" charset="0"/>
                          <a:ea typeface="Garamond" charset="0"/>
                          <a:cs typeface="Garamond" charset="0"/>
                        </a:rPr>
                        <a:t>Students</a:t>
                      </a:r>
                      <a:r>
                        <a:rPr lang="en-US" sz="1600" b="1" baseline="0" dirty="0" smtClean="0">
                          <a:effectLst/>
                          <a:latin typeface="Garamond" charset="0"/>
                          <a:ea typeface="Garamond" charset="0"/>
                          <a:cs typeface="Garamond" charset="0"/>
                        </a:rPr>
                        <a:t> Eligible</a:t>
                      </a:r>
                      <a:endParaRPr lang="en-US" sz="1600" b="1" dirty="0">
                        <a:effectLst/>
                        <a:latin typeface="Garamond" charset="0"/>
                        <a:ea typeface="Garamond" charset="0"/>
                        <a:cs typeface="Garamond"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effectLst/>
                          <a:latin typeface="Garamond" charset="0"/>
                          <a:ea typeface="Garamond" charset="0"/>
                          <a:cs typeface="Garamond" charset="0"/>
                        </a:rPr>
                        <a:t>2016-17 Annual CELDT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effectLst/>
                          <a:latin typeface="Garamond" charset="0"/>
                          <a:ea typeface="Garamond" charset="0"/>
                          <a:cs typeface="Garamond" charset="0"/>
                        </a:rPr>
                        <a:t>2016-17 </a:t>
                      </a:r>
                    </a:p>
                    <a:p>
                      <a:pPr marL="0" marR="0" algn="ctr">
                        <a:spcBef>
                          <a:spcPts val="0"/>
                        </a:spcBef>
                        <a:spcAft>
                          <a:spcPts val="0"/>
                        </a:spcAft>
                      </a:pPr>
                      <a:r>
                        <a:rPr lang="en-US" sz="1600" b="1" dirty="0">
                          <a:effectLst/>
                          <a:latin typeface="Garamond" charset="0"/>
                          <a:ea typeface="Garamond" charset="0"/>
                          <a:cs typeface="Garamond" charset="0"/>
                        </a:rPr>
                        <a:t>Basic Skills Assessment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effectLst/>
                          <a:latin typeface="Garamond" charset="0"/>
                          <a:ea typeface="Garamond" charset="0"/>
                          <a:cs typeface="Garamond" charset="0"/>
                        </a:rPr>
                        <a:t>2016-17 </a:t>
                      </a:r>
                    </a:p>
                    <a:p>
                      <a:pPr marL="0" marR="0" algn="ctr">
                        <a:spcBef>
                          <a:spcPts val="0"/>
                        </a:spcBef>
                        <a:spcAft>
                          <a:spcPts val="0"/>
                        </a:spcAft>
                      </a:pPr>
                      <a:r>
                        <a:rPr lang="en-US" sz="1600" b="1" dirty="0">
                          <a:effectLst/>
                          <a:latin typeface="Garamond" charset="0"/>
                          <a:ea typeface="Garamond" charset="0"/>
                          <a:cs typeface="Garamond" charset="0"/>
                        </a:rPr>
                        <a:t>Report Card Marks/Grades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14256">
                <a:tc>
                  <a:txBody>
                    <a:bodyPr/>
                    <a:lstStyle/>
                    <a:p>
                      <a:pPr marL="0" marR="0" algn="ctr">
                        <a:spcBef>
                          <a:spcPts val="0"/>
                        </a:spcBef>
                        <a:spcAft>
                          <a:spcPts val="0"/>
                        </a:spcAft>
                      </a:pPr>
                      <a:r>
                        <a:rPr lang="en-US" sz="1600" b="1" dirty="0">
                          <a:effectLst/>
                          <a:latin typeface="Garamond" charset="0"/>
                          <a:ea typeface="Garamond" charset="0"/>
                          <a:cs typeface="Garamond" charset="0"/>
                        </a:rPr>
                        <a: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effectLst/>
                          <a:latin typeface="Garamond" charset="0"/>
                          <a:ea typeface="Garamond" charset="0"/>
                          <a:cs typeface="Garamond" charset="0"/>
                        </a:rPr>
                        <a:t>2-12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smtClean="0">
                          <a:effectLst/>
                          <a:latin typeface="Garamond" charset="0"/>
                          <a:ea typeface="Garamond" charset="0"/>
                          <a:cs typeface="Garamond" charset="0"/>
                        </a:rPr>
                        <a:t>All English Learners</a:t>
                      </a:r>
                      <a:endParaRPr lang="en-US" sz="1600" b="1" dirty="0">
                        <a:effectLst/>
                        <a:latin typeface="Garamond" charset="0"/>
                        <a:ea typeface="Garamond" charset="0"/>
                        <a:cs typeface="Garamond"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solidFill>
                            <a:srgbClr val="FF0000"/>
                          </a:solidFill>
                          <a:effectLst/>
                          <a:latin typeface="Garamond" charset="0"/>
                          <a:ea typeface="Garamond" charset="0"/>
                          <a:cs typeface="Garamond" charset="0"/>
                        </a:rPr>
                        <a:t>Not Meeting</a:t>
                      </a:r>
                      <a:endParaRPr lang="en-US" sz="1600" b="1" dirty="0">
                        <a:effectLst/>
                        <a:latin typeface="Garamond" charset="0"/>
                        <a:ea typeface="Garamond" charset="0"/>
                        <a:cs typeface="Garamond"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solidFill>
                            <a:srgbClr val="0070C0"/>
                          </a:solidFill>
                          <a:effectLst/>
                          <a:latin typeface="Garamond" charset="0"/>
                          <a:ea typeface="Garamond" charset="0"/>
                          <a:cs typeface="Garamond" charset="0"/>
                        </a:rPr>
                        <a:t>Meeting</a:t>
                      </a:r>
                      <a:endParaRPr lang="en-US" sz="1600" b="1" dirty="0">
                        <a:effectLst/>
                        <a:latin typeface="Garamond" charset="0"/>
                        <a:ea typeface="Garamond" charset="0"/>
                        <a:cs typeface="Garamond"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solidFill>
                            <a:srgbClr val="0070C0"/>
                          </a:solidFill>
                          <a:effectLst/>
                          <a:latin typeface="Garamond" charset="0"/>
                          <a:ea typeface="Garamond" charset="0"/>
                          <a:cs typeface="Garamond" charset="0"/>
                        </a:rPr>
                        <a:t>Meeting</a:t>
                      </a:r>
                      <a:endParaRPr lang="en-US" sz="1600" b="1" dirty="0">
                        <a:effectLst/>
                        <a:latin typeface="Garamond" charset="0"/>
                        <a:ea typeface="Garamond" charset="0"/>
                        <a:cs typeface="Garamond"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14256">
                <a:tc>
                  <a:txBody>
                    <a:bodyPr/>
                    <a:lstStyle/>
                    <a:p>
                      <a:pPr marL="0" marR="0" algn="ctr">
                        <a:spcBef>
                          <a:spcPts val="0"/>
                        </a:spcBef>
                        <a:spcAft>
                          <a:spcPts val="0"/>
                        </a:spcAft>
                      </a:pPr>
                      <a:r>
                        <a:rPr lang="en-US" sz="1600" b="1">
                          <a:effectLst/>
                          <a:latin typeface="Garamond" charset="0"/>
                          <a:ea typeface="Garamond" charset="0"/>
                          <a:cs typeface="Garamond" charset="0"/>
                        </a:rPr>
                        <a:t>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a:effectLst/>
                          <a:latin typeface="Garamond" charset="0"/>
                          <a:ea typeface="Garamond" charset="0"/>
                          <a:cs typeface="Garamond" charset="0"/>
                        </a:rPr>
                        <a:t>2-12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smtClean="0">
                          <a:effectLst/>
                          <a:latin typeface="Garamond" charset="0"/>
                          <a:ea typeface="Garamond" charset="0"/>
                          <a:cs typeface="Garamond" charset="0"/>
                        </a:rPr>
                        <a:t>All English</a:t>
                      </a:r>
                      <a:r>
                        <a:rPr lang="en-US" sz="1600" b="1" baseline="0" dirty="0" smtClean="0">
                          <a:effectLst/>
                          <a:latin typeface="Garamond" charset="0"/>
                          <a:ea typeface="Garamond" charset="0"/>
                          <a:cs typeface="Garamond" charset="0"/>
                        </a:rPr>
                        <a:t> Learners</a:t>
                      </a:r>
                      <a:endParaRPr lang="en-US" sz="1600" b="1" dirty="0">
                        <a:effectLst/>
                        <a:latin typeface="Garamond" charset="0"/>
                        <a:ea typeface="Garamond" charset="0"/>
                        <a:cs typeface="Garamond"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solidFill>
                            <a:srgbClr val="FF0000"/>
                          </a:solidFill>
                          <a:effectLst/>
                          <a:latin typeface="Garamond" charset="0"/>
                          <a:ea typeface="Garamond" charset="0"/>
                          <a:cs typeface="Garamond" charset="0"/>
                        </a:rPr>
                        <a:t>Not Meeting</a:t>
                      </a:r>
                      <a:endParaRPr lang="en-US" sz="1600" b="1" dirty="0">
                        <a:effectLst/>
                        <a:latin typeface="Garamond" charset="0"/>
                        <a:ea typeface="Garamond" charset="0"/>
                        <a:cs typeface="Garamond"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solidFill>
                            <a:srgbClr val="0070C0"/>
                          </a:solidFill>
                          <a:effectLst/>
                          <a:latin typeface="Garamond" charset="0"/>
                          <a:ea typeface="Garamond" charset="0"/>
                          <a:cs typeface="Garamond" charset="0"/>
                        </a:rPr>
                        <a:t>Meeting</a:t>
                      </a:r>
                      <a:endParaRPr lang="en-US" sz="1600" b="1" dirty="0">
                        <a:effectLst/>
                        <a:latin typeface="Garamond" charset="0"/>
                        <a:ea typeface="Garamond" charset="0"/>
                        <a:cs typeface="Garamond"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solidFill>
                            <a:srgbClr val="FF0000"/>
                          </a:solidFill>
                          <a:effectLst/>
                          <a:latin typeface="Garamond" charset="0"/>
                          <a:ea typeface="Garamond" charset="0"/>
                          <a:cs typeface="Garamond" charset="0"/>
                        </a:rPr>
                        <a:t>Not Meeting</a:t>
                      </a:r>
                      <a:endParaRPr lang="en-US" sz="1600" b="1" dirty="0">
                        <a:effectLst/>
                        <a:latin typeface="Garamond" charset="0"/>
                        <a:ea typeface="Garamond" charset="0"/>
                        <a:cs typeface="Garamond"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05115">
                <a:tc>
                  <a:txBody>
                    <a:bodyPr/>
                    <a:lstStyle/>
                    <a:p>
                      <a:pPr marL="0" marR="0" algn="ctr">
                        <a:spcBef>
                          <a:spcPts val="0"/>
                        </a:spcBef>
                        <a:spcAft>
                          <a:spcPts val="0"/>
                        </a:spcAft>
                      </a:pPr>
                      <a:r>
                        <a:rPr lang="en-US" sz="1600" b="1" dirty="0">
                          <a:effectLst/>
                          <a:latin typeface="Garamond" charset="0"/>
                          <a:ea typeface="Garamond" charset="0"/>
                          <a:cs typeface="Garamond" charset="0"/>
                        </a:rPr>
                        <a:t>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a:effectLst/>
                          <a:latin typeface="Garamond" charset="0"/>
                          <a:ea typeface="Garamond" charset="0"/>
                          <a:cs typeface="Garamond" charset="0"/>
                        </a:rPr>
                        <a:t>4-12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marL="0" marR="0" algn="ctr">
                        <a:spcBef>
                          <a:spcPts val="0"/>
                        </a:spcBef>
                        <a:spcAft>
                          <a:spcPts val="0"/>
                        </a:spcAft>
                      </a:pPr>
                      <a:r>
                        <a:rPr lang="en-US" sz="1600" b="1" dirty="0" smtClean="0">
                          <a:effectLst/>
                          <a:latin typeface="Garamond" charset="0"/>
                          <a:ea typeface="Garamond" charset="0"/>
                          <a:cs typeface="Garamond" charset="0"/>
                        </a:rPr>
                        <a:t>P-LTELs</a:t>
                      </a:r>
                      <a:r>
                        <a:rPr lang="en-US" sz="1600" b="1" baseline="0" dirty="0" smtClean="0">
                          <a:effectLst/>
                          <a:latin typeface="Garamond" charset="0"/>
                          <a:ea typeface="Garamond" charset="0"/>
                          <a:cs typeface="Garamond" charset="0"/>
                        </a:rPr>
                        <a:t> and LTELs only</a:t>
                      </a:r>
                      <a:endParaRPr lang="en-US" sz="1600" b="1" dirty="0">
                        <a:effectLst/>
                        <a:latin typeface="Garamond" charset="0"/>
                        <a:ea typeface="Garamond" charset="0"/>
                        <a:cs typeface="Garamond"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a:solidFill>
                            <a:srgbClr val="FF0000"/>
                          </a:solidFill>
                          <a:effectLst/>
                          <a:latin typeface="Garamond" charset="0"/>
                          <a:ea typeface="Garamond" charset="0"/>
                          <a:cs typeface="Garamond" charset="0"/>
                        </a:rPr>
                        <a:t>Not Meeting</a:t>
                      </a:r>
                      <a:endParaRPr lang="en-US" sz="1600" b="1">
                        <a:effectLst/>
                        <a:latin typeface="Garamond" charset="0"/>
                        <a:ea typeface="Garamond" charset="0"/>
                        <a:cs typeface="Garamond"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solidFill>
                            <a:srgbClr val="FF0000"/>
                          </a:solidFill>
                          <a:effectLst/>
                          <a:latin typeface="Garamond" charset="0"/>
                          <a:ea typeface="Garamond" charset="0"/>
                          <a:cs typeface="Garamond" charset="0"/>
                        </a:rPr>
                        <a:t>Not Meeting</a:t>
                      </a:r>
                      <a:endParaRPr lang="en-US" sz="1600" b="1" dirty="0">
                        <a:effectLst/>
                        <a:latin typeface="Garamond" charset="0"/>
                        <a:ea typeface="Garamond" charset="0"/>
                        <a:cs typeface="Garamond"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solidFill>
                            <a:srgbClr val="0070C0"/>
                          </a:solidFill>
                          <a:effectLst/>
                          <a:latin typeface="Garamond" charset="0"/>
                          <a:ea typeface="Garamond" charset="0"/>
                          <a:cs typeface="Garamond" charset="0"/>
                        </a:rPr>
                        <a:t>Meeting</a:t>
                      </a:r>
                      <a:endParaRPr lang="en-US" sz="1600" b="1" dirty="0">
                        <a:effectLst/>
                        <a:latin typeface="Garamond" charset="0"/>
                        <a:ea typeface="Garamond" charset="0"/>
                        <a:cs typeface="Garamond"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05115">
                <a:tc>
                  <a:txBody>
                    <a:bodyPr/>
                    <a:lstStyle/>
                    <a:p>
                      <a:pPr marL="0" marR="0" algn="ctr">
                        <a:spcBef>
                          <a:spcPts val="0"/>
                        </a:spcBef>
                        <a:spcAft>
                          <a:spcPts val="0"/>
                        </a:spcAft>
                      </a:pPr>
                      <a:r>
                        <a:rPr lang="en-US" sz="1600" b="1" dirty="0">
                          <a:effectLst/>
                          <a:latin typeface="Garamond" charset="0"/>
                          <a:ea typeface="Garamond" charset="0"/>
                          <a:cs typeface="Garamond" charset="0"/>
                        </a:rPr>
                        <a:t>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effectLst/>
                          <a:latin typeface="Garamond" charset="0"/>
                          <a:ea typeface="Garamond" charset="0"/>
                          <a:cs typeface="Garamond" charset="0"/>
                        </a:rPr>
                        <a:t>4-12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pPr marL="0" marR="0" algn="ctr">
                        <a:spcBef>
                          <a:spcPts val="0"/>
                        </a:spcBef>
                        <a:spcAft>
                          <a:spcPts val="0"/>
                        </a:spcAft>
                      </a:pPr>
                      <a:endParaRPr lang="en-US" sz="1200" dirty="0">
                        <a:effectLst/>
                        <a:latin typeface="Cambria" charset="0"/>
                        <a:ea typeface="ＭＳ 明朝" charset="-128"/>
                        <a:cs typeface="Times New Roman"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solidFill>
                            <a:srgbClr val="FF0000"/>
                          </a:solidFill>
                          <a:effectLst/>
                          <a:latin typeface="Garamond" charset="0"/>
                          <a:ea typeface="Garamond" charset="0"/>
                          <a:cs typeface="Garamond" charset="0"/>
                        </a:rPr>
                        <a:t>Not Meeting</a:t>
                      </a:r>
                      <a:endParaRPr lang="en-US" sz="1600" b="1" dirty="0">
                        <a:effectLst/>
                        <a:latin typeface="Garamond" charset="0"/>
                        <a:ea typeface="Garamond" charset="0"/>
                        <a:cs typeface="Garamond"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solidFill>
                            <a:srgbClr val="FF0000"/>
                          </a:solidFill>
                          <a:effectLst/>
                          <a:latin typeface="Garamond" charset="0"/>
                          <a:ea typeface="Garamond" charset="0"/>
                          <a:cs typeface="Garamond" charset="0"/>
                        </a:rPr>
                        <a:t>Not Meeting</a:t>
                      </a:r>
                      <a:endParaRPr lang="en-US" sz="1600" b="1" dirty="0">
                        <a:effectLst/>
                        <a:latin typeface="Garamond" charset="0"/>
                        <a:ea typeface="Garamond" charset="0"/>
                        <a:cs typeface="Garamond"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solidFill>
                            <a:srgbClr val="FF0000"/>
                          </a:solidFill>
                          <a:effectLst/>
                          <a:latin typeface="Garamond" charset="0"/>
                          <a:ea typeface="Garamond" charset="0"/>
                          <a:cs typeface="Garamond" charset="0"/>
                        </a:rPr>
                        <a:t>Not Meeting</a:t>
                      </a:r>
                      <a:endParaRPr lang="en-US" sz="1600" b="1" dirty="0">
                        <a:effectLst/>
                        <a:latin typeface="Garamond" charset="0"/>
                        <a:ea typeface="Garamond" charset="0"/>
                        <a:cs typeface="Garamond"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Rectangle 3"/>
          <p:cNvSpPr/>
          <p:nvPr/>
        </p:nvSpPr>
        <p:spPr>
          <a:xfrm>
            <a:off x="4618264" y="2979023"/>
            <a:ext cx="1290219" cy="222574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44077" y="2993366"/>
            <a:ext cx="1344894" cy="1189771"/>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1852" y="3009650"/>
            <a:ext cx="1371411" cy="2208917"/>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44623" y="4181196"/>
            <a:ext cx="1344894" cy="1023567"/>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373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21673" y="1961810"/>
            <a:ext cx="8368145" cy="3690845"/>
            <a:chOff x="1464609" y="1809410"/>
            <a:chExt cx="6473458" cy="3690845"/>
          </a:xfrm>
        </p:grpSpPr>
        <p:sp>
          <p:nvSpPr>
            <p:cNvPr id="12" name="Freeform 11"/>
            <p:cNvSpPr/>
            <p:nvPr/>
          </p:nvSpPr>
          <p:spPr>
            <a:xfrm>
              <a:off x="4717415" y="3281268"/>
              <a:ext cx="1780947" cy="576615"/>
            </a:xfrm>
            <a:custGeom>
              <a:avLst/>
              <a:gdLst/>
              <a:ahLst/>
              <a:cxnLst/>
              <a:rect l="0" t="0" r="0" b="0"/>
              <a:pathLst>
                <a:path>
                  <a:moveTo>
                    <a:pt x="0" y="0"/>
                  </a:moveTo>
                  <a:lnTo>
                    <a:pt x="0" y="267524"/>
                  </a:lnTo>
                  <a:lnTo>
                    <a:pt x="1780947" y="267524"/>
                  </a:lnTo>
                  <a:lnTo>
                    <a:pt x="1780947" y="576615"/>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2936467" y="3281268"/>
              <a:ext cx="1780947" cy="576615"/>
            </a:xfrm>
            <a:custGeom>
              <a:avLst/>
              <a:gdLst/>
              <a:ahLst/>
              <a:cxnLst/>
              <a:rect l="0" t="0" r="0" b="0"/>
              <a:pathLst>
                <a:path>
                  <a:moveTo>
                    <a:pt x="1780947" y="0"/>
                  </a:moveTo>
                  <a:lnTo>
                    <a:pt x="1780947" y="267524"/>
                  </a:lnTo>
                  <a:lnTo>
                    <a:pt x="0" y="267524"/>
                  </a:lnTo>
                  <a:lnTo>
                    <a:pt x="0" y="576615"/>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3245557" y="1809410"/>
              <a:ext cx="2943715" cy="1471857"/>
            </a:xfrm>
            <a:custGeom>
              <a:avLst/>
              <a:gdLst>
                <a:gd name="connsiteX0" fmla="*/ 0 w 2943715"/>
                <a:gd name="connsiteY0" fmla="*/ 0 h 1471857"/>
                <a:gd name="connsiteX1" fmla="*/ 2943715 w 2943715"/>
                <a:gd name="connsiteY1" fmla="*/ 0 h 1471857"/>
                <a:gd name="connsiteX2" fmla="*/ 2943715 w 2943715"/>
                <a:gd name="connsiteY2" fmla="*/ 1471857 h 1471857"/>
                <a:gd name="connsiteX3" fmla="*/ 0 w 2943715"/>
                <a:gd name="connsiteY3" fmla="*/ 1471857 h 1471857"/>
                <a:gd name="connsiteX4" fmla="*/ 0 w 2943715"/>
                <a:gd name="connsiteY4" fmla="*/ 0 h 147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715" h="1471857">
                  <a:moveTo>
                    <a:pt x="0" y="0"/>
                  </a:moveTo>
                  <a:lnTo>
                    <a:pt x="2943715" y="0"/>
                  </a:lnTo>
                  <a:lnTo>
                    <a:pt x="2943715" y="1471857"/>
                  </a:lnTo>
                  <a:lnTo>
                    <a:pt x="0" y="1471857"/>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b="1" kern="1200" dirty="0">
                <a:solidFill>
                  <a:schemeClr val="tx1"/>
                </a:solidFill>
                <a:latin typeface="Garamond" charset="0"/>
                <a:ea typeface="Garamond" charset="0"/>
                <a:cs typeface="Garamond" charset="0"/>
              </a:endParaRPr>
            </a:p>
          </p:txBody>
        </p:sp>
        <p:sp>
          <p:nvSpPr>
            <p:cNvPr id="15" name="Freeform 14"/>
            <p:cNvSpPr/>
            <p:nvPr/>
          </p:nvSpPr>
          <p:spPr>
            <a:xfrm>
              <a:off x="1464609" y="3857883"/>
              <a:ext cx="2954241" cy="1642372"/>
            </a:xfrm>
            <a:custGeom>
              <a:avLst/>
              <a:gdLst>
                <a:gd name="connsiteX0" fmla="*/ 0 w 2943715"/>
                <a:gd name="connsiteY0" fmla="*/ 0 h 1471857"/>
                <a:gd name="connsiteX1" fmla="*/ 2943715 w 2943715"/>
                <a:gd name="connsiteY1" fmla="*/ 0 h 1471857"/>
                <a:gd name="connsiteX2" fmla="*/ 2943715 w 2943715"/>
                <a:gd name="connsiteY2" fmla="*/ 1471857 h 1471857"/>
                <a:gd name="connsiteX3" fmla="*/ 0 w 2943715"/>
                <a:gd name="connsiteY3" fmla="*/ 1471857 h 1471857"/>
                <a:gd name="connsiteX4" fmla="*/ 0 w 2943715"/>
                <a:gd name="connsiteY4" fmla="*/ 0 h 147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715" h="1471857">
                  <a:moveTo>
                    <a:pt x="0" y="0"/>
                  </a:moveTo>
                  <a:lnTo>
                    <a:pt x="2943715" y="0"/>
                  </a:lnTo>
                  <a:lnTo>
                    <a:pt x="2943715" y="1471857"/>
                  </a:lnTo>
                  <a:lnTo>
                    <a:pt x="0" y="1471857"/>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Garamond" charset="0"/>
                  <a:ea typeface="Garamond" charset="0"/>
                  <a:cs typeface="Garamond" charset="0"/>
                </a:rPr>
                <a:t>Reclassify ELs</a:t>
              </a:r>
              <a:r>
                <a:rPr lang="en-US" sz="2800" b="1" kern="1200" baseline="0" dirty="0" smtClean="0">
                  <a:solidFill>
                    <a:schemeClr val="tx1"/>
                  </a:solidFill>
                  <a:latin typeface="Garamond" charset="0"/>
                  <a:ea typeface="Garamond" charset="0"/>
                  <a:cs typeface="Garamond" charset="0"/>
                </a:rPr>
                <a:t/>
              </a:r>
              <a:br>
                <a:rPr lang="en-US" sz="2800" b="1" kern="1200" baseline="0" dirty="0" smtClean="0">
                  <a:solidFill>
                    <a:schemeClr val="tx1"/>
                  </a:solidFill>
                  <a:latin typeface="Garamond" charset="0"/>
                  <a:ea typeface="Garamond" charset="0"/>
                  <a:cs typeface="Garamond" charset="0"/>
                </a:rPr>
              </a:br>
              <a:endParaRPr lang="en-US" sz="2800" b="1" kern="1200" dirty="0">
                <a:solidFill>
                  <a:schemeClr val="tx1"/>
                </a:solidFill>
                <a:latin typeface="Garamond" charset="0"/>
                <a:ea typeface="Garamond" charset="0"/>
                <a:cs typeface="Garamond" charset="0"/>
              </a:endParaRPr>
            </a:p>
          </p:txBody>
        </p:sp>
        <p:sp>
          <p:nvSpPr>
            <p:cNvPr id="16" name="Freeform 15"/>
            <p:cNvSpPr/>
            <p:nvPr/>
          </p:nvSpPr>
          <p:spPr>
            <a:xfrm>
              <a:off x="5026505" y="3857883"/>
              <a:ext cx="2911562" cy="1642372"/>
            </a:xfrm>
            <a:custGeom>
              <a:avLst/>
              <a:gdLst>
                <a:gd name="connsiteX0" fmla="*/ 0 w 2943715"/>
                <a:gd name="connsiteY0" fmla="*/ 0 h 1471857"/>
                <a:gd name="connsiteX1" fmla="*/ 2943715 w 2943715"/>
                <a:gd name="connsiteY1" fmla="*/ 0 h 1471857"/>
                <a:gd name="connsiteX2" fmla="*/ 2943715 w 2943715"/>
                <a:gd name="connsiteY2" fmla="*/ 1471857 h 1471857"/>
                <a:gd name="connsiteX3" fmla="*/ 0 w 2943715"/>
                <a:gd name="connsiteY3" fmla="*/ 1471857 h 1471857"/>
                <a:gd name="connsiteX4" fmla="*/ 0 w 2943715"/>
                <a:gd name="connsiteY4" fmla="*/ 0 h 1471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715" h="1471857">
                  <a:moveTo>
                    <a:pt x="0" y="0"/>
                  </a:moveTo>
                  <a:lnTo>
                    <a:pt x="2943715" y="0"/>
                  </a:lnTo>
                  <a:lnTo>
                    <a:pt x="2943715" y="1471857"/>
                  </a:lnTo>
                  <a:lnTo>
                    <a:pt x="0" y="1471857"/>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400" b="1" kern="1200" dirty="0" smtClean="0">
                  <a:solidFill>
                    <a:schemeClr val="tx1"/>
                  </a:solidFill>
                  <a:latin typeface="Garamond" charset="0"/>
                  <a:ea typeface="Garamond" charset="0"/>
                  <a:cs typeface="Garamond" charset="0"/>
                </a:rPr>
                <a:t>Monitor</a:t>
              </a:r>
              <a:r>
                <a:rPr lang="en-US" sz="2400" b="1" kern="1200" baseline="0" dirty="0" smtClean="0">
                  <a:solidFill>
                    <a:schemeClr val="tx1"/>
                  </a:solidFill>
                  <a:latin typeface="Garamond" charset="0"/>
                  <a:ea typeface="Garamond" charset="0"/>
                  <a:cs typeface="Garamond" charset="0"/>
                </a:rPr>
                <a:t> and Intervene </a:t>
              </a:r>
            </a:p>
            <a:p>
              <a:pPr lvl="0" algn="ctr" defTabSz="1244600">
                <a:lnSpc>
                  <a:spcPct val="90000"/>
                </a:lnSpc>
                <a:spcBef>
                  <a:spcPct val="0"/>
                </a:spcBef>
                <a:spcAft>
                  <a:spcPct val="35000"/>
                </a:spcAft>
              </a:pPr>
              <a:r>
                <a:rPr lang="en-US" sz="2400" b="1" kern="1200" baseline="0" dirty="0" smtClean="0">
                  <a:solidFill>
                    <a:schemeClr val="tx1"/>
                  </a:solidFill>
                  <a:latin typeface="Garamond" charset="0"/>
                  <a:ea typeface="Garamond" charset="0"/>
                  <a:cs typeface="Garamond" charset="0"/>
                </a:rPr>
                <a:t>P-LTELs</a:t>
              </a:r>
              <a:r>
                <a:rPr lang="en-US" sz="2400" b="1" kern="1200" dirty="0" smtClean="0">
                  <a:solidFill>
                    <a:schemeClr val="tx1"/>
                  </a:solidFill>
                  <a:latin typeface="Garamond" charset="0"/>
                  <a:ea typeface="Garamond" charset="0"/>
                  <a:cs typeface="Garamond" charset="0"/>
                </a:rPr>
                <a:t>, LTELs and </a:t>
              </a:r>
            </a:p>
            <a:p>
              <a:pPr lvl="0" algn="ctr" defTabSz="1244600">
                <a:lnSpc>
                  <a:spcPct val="90000"/>
                </a:lnSpc>
                <a:spcBef>
                  <a:spcPct val="0"/>
                </a:spcBef>
                <a:spcAft>
                  <a:spcPct val="35000"/>
                </a:spcAft>
              </a:pPr>
              <a:r>
                <a:rPr lang="en-US" sz="2400" b="1" kern="1200" dirty="0" smtClean="0">
                  <a:solidFill>
                    <a:schemeClr val="tx1"/>
                  </a:solidFill>
                  <a:latin typeface="Garamond" charset="0"/>
                  <a:ea typeface="Garamond" charset="0"/>
                  <a:cs typeface="Garamond" charset="0"/>
                </a:rPr>
                <a:t>ELs not making adequate progress</a:t>
              </a:r>
              <a:endParaRPr lang="en-US" sz="2400" b="1" kern="1200" dirty="0">
                <a:solidFill>
                  <a:schemeClr val="tx1"/>
                </a:solidFill>
                <a:latin typeface="Garamond" charset="0"/>
                <a:ea typeface="Garamond" charset="0"/>
                <a:cs typeface="Garamond" charset="0"/>
              </a:endParaRPr>
            </a:p>
          </p:txBody>
        </p:sp>
      </p:grpSp>
      <p:pic>
        <p:nvPicPr>
          <p:cNvPr id="10" name="Picture 9"/>
          <p:cNvPicPr>
            <a:picLocks noChangeAspect="1"/>
          </p:cNvPicPr>
          <p:nvPr/>
        </p:nvPicPr>
        <p:blipFill>
          <a:blip r:embed="rId3"/>
          <a:stretch>
            <a:fillRect/>
          </a:stretch>
        </p:blipFill>
        <p:spPr>
          <a:xfrm>
            <a:off x="14294567" y="2077221"/>
            <a:ext cx="957626" cy="885435"/>
          </a:xfrm>
          <a:prstGeom prst="rect">
            <a:avLst/>
          </a:prstGeom>
        </p:spPr>
      </p:pic>
      <p:sp>
        <p:nvSpPr>
          <p:cNvPr id="2" name="TextBox 1"/>
          <p:cNvSpPr txBox="1"/>
          <p:nvPr/>
        </p:nvSpPr>
        <p:spPr>
          <a:xfrm>
            <a:off x="328123" y="228343"/>
            <a:ext cx="7471986" cy="954107"/>
          </a:xfrm>
          <a:prstGeom prst="rect">
            <a:avLst/>
          </a:prstGeom>
          <a:noFill/>
        </p:spPr>
        <p:txBody>
          <a:bodyPr wrap="square" rtlCol="0">
            <a:spAutoFit/>
          </a:bodyPr>
          <a:lstStyle/>
          <a:p>
            <a:r>
              <a:rPr lang="en-US" sz="2800" b="1" dirty="0" smtClean="0">
                <a:solidFill>
                  <a:schemeClr val="accent1"/>
                </a:solidFill>
                <a:latin typeface="Garamond" charset="0"/>
                <a:ea typeface="Garamond" charset="0"/>
                <a:cs typeface="Garamond" charset="0"/>
              </a:rPr>
              <a:t>How are you using Student Support Progress Team to support and monitor English Learners?</a:t>
            </a:r>
            <a:endParaRPr lang="en-US" sz="2800" b="1" dirty="0">
              <a:solidFill>
                <a:schemeClr val="accent1"/>
              </a:solidFill>
              <a:latin typeface="Garamond" charset="0"/>
              <a:ea typeface="Garamond" charset="0"/>
              <a:cs typeface="Garamond" charset="0"/>
            </a:endParaRPr>
          </a:p>
        </p:txBody>
      </p:sp>
      <p:pic>
        <p:nvPicPr>
          <p:cNvPr id="17" name="Picture 16"/>
          <p:cNvPicPr>
            <a:picLocks noChangeAspect="1"/>
          </p:cNvPicPr>
          <p:nvPr/>
        </p:nvPicPr>
        <p:blipFill>
          <a:blip r:embed="rId3"/>
          <a:stretch>
            <a:fillRect/>
          </a:stretch>
        </p:blipFill>
        <p:spPr>
          <a:xfrm>
            <a:off x="558742" y="1911553"/>
            <a:ext cx="1318533" cy="1206306"/>
          </a:xfrm>
          <a:prstGeom prst="rect">
            <a:avLst/>
          </a:prstGeom>
        </p:spPr>
      </p:pic>
      <p:sp>
        <p:nvSpPr>
          <p:cNvPr id="3" name="Rectangle 2"/>
          <p:cNvSpPr/>
          <p:nvPr/>
        </p:nvSpPr>
        <p:spPr>
          <a:xfrm>
            <a:off x="2523878" y="2258328"/>
            <a:ext cx="3805296" cy="523220"/>
          </a:xfrm>
          <a:prstGeom prst="rect">
            <a:avLst/>
          </a:prstGeom>
        </p:spPr>
        <p:txBody>
          <a:bodyPr wrap="square">
            <a:spAutoFit/>
          </a:bodyPr>
          <a:lstStyle/>
          <a:p>
            <a:pPr algn="ctr"/>
            <a:r>
              <a:rPr lang="en-US" sz="2800" b="1" smtClean="0">
                <a:latin typeface="Garamond" charset="0"/>
                <a:ea typeface="Garamond" charset="0"/>
                <a:cs typeface="Garamond" charset="0"/>
              </a:rPr>
              <a:t>SSPT</a:t>
            </a:r>
            <a:endParaRPr lang="en-US" sz="2800" dirty="0"/>
          </a:p>
        </p:txBody>
      </p:sp>
      <p:sp>
        <p:nvSpPr>
          <p:cNvPr id="4" name="TextBox 3"/>
          <p:cNvSpPr txBox="1"/>
          <p:nvPr/>
        </p:nvSpPr>
        <p:spPr>
          <a:xfrm>
            <a:off x="195454" y="6003533"/>
            <a:ext cx="5181600" cy="584776"/>
          </a:xfrm>
          <a:prstGeom prst="rect">
            <a:avLst/>
          </a:prstGeom>
          <a:noFill/>
        </p:spPr>
        <p:txBody>
          <a:bodyPr wrap="square" rtlCol="0">
            <a:spAutoFit/>
          </a:bodyPr>
          <a:lstStyle/>
          <a:p>
            <a:r>
              <a:rPr lang="en-US" sz="1600" dirty="0" smtClean="0"/>
              <a:t>SSPT Website:   </a:t>
            </a:r>
          </a:p>
          <a:p>
            <a:r>
              <a:rPr lang="en-US" sz="1600" dirty="0" smtClean="0"/>
              <a:t>http</a:t>
            </a:r>
            <a:r>
              <a:rPr lang="en-US" sz="1600" dirty="0"/>
              <a:t>://</a:t>
            </a:r>
            <a:r>
              <a:rPr lang="en-US" sz="1600" dirty="0" err="1"/>
              <a:t>achieve.lausd.net</a:t>
            </a:r>
            <a:r>
              <a:rPr lang="en-US" sz="1600" dirty="0"/>
              <a:t>/SSPT</a:t>
            </a:r>
          </a:p>
        </p:txBody>
      </p:sp>
      <p:grpSp>
        <p:nvGrpSpPr>
          <p:cNvPr id="18" name="Group 17"/>
          <p:cNvGrpSpPr/>
          <p:nvPr/>
        </p:nvGrpSpPr>
        <p:grpSpPr>
          <a:xfrm>
            <a:off x="6597945" y="1808552"/>
            <a:ext cx="2209559" cy="1684300"/>
            <a:chOff x="587828" y="4231661"/>
            <a:chExt cx="1847691" cy="2058925"/>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20" name="TextBox 19"/>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21" name="Rectangle 20"/>
          <p:cNvSpPr/>
          <p:nvPr/>
        </p:nvSpPr>
        <p:spPr>
          <a:xfrm>
            <a:off x="234681" y="4001618"/>
            <a:ext cx="3826781" cy="1658734"/>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790834" y="4002155"/>
            <a:ext cx="3826781" cy="1658734"/>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0572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691" y="469257"/>
            <a:ext cx="7975414" cy="729887"/>
          </a:xfrm>
        </p:spPr>
        <p:txBody>
          <a:bodyPr/>
          <a:lstStyle/>
          <a:p>
            <a:r>
              <a:rPr lang="en-US" sz="2800" b="1" dirty="0" smtClean="0">
                <a:latin typeface="Garamond" charset="0"/>
                <a:ea typeface="Garamond" charset="0"/>
                <a:cs typeface="Garamond" charset="0"/>
              </a:rPr>
              <a:t>EL Profile B Student Actions</a:t>
            </a:r>
            <a:endParaRPr lang="en-US" sz="2800" b="1" dirty="0">
              <a:latin typeface="Garamond" charset="0"/>
              <a:ea typeface="Garamond" charset="0"/>
              <a:cs typeface="Garamond"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90" y="1425129"/>
            <a:ext cx="8756285" cy="5161966"/>
          </a:xfrm>
          <a:prstGeom prst="rect">
            <a:avLst/>
          </a:prstGeom>
        </p:spPr>
      </p:pic>
      <p:pic>
        <p:nvPicPr>
          <p:cNvPr id="20" name="Picture 8" descr="picture 2017-01-20 at 9.52.50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3508" y="1358906"/>
            <a:ext cx="4070492" cy="329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6945754" y="6413132"/>
            <a:ext cx="1861407" cy="307777"/>
          </a:xfrm>
          <a:prstGeom prst="rect">
            <a:avLst/>
          </a:prstGeom>
          <a:noFill/>
        </p:spPr>
        <p:txBody>
          <a:bodyPr wrap="none" rtlCol="0">
            <a:spAutoFit/>
          </a:bodyPr>
          <a:lstStyle/>
          <a:p>
            <a:r>
              <a:rPr lang="en-US" b="1" dirty="0" smtClean="0">
                <a:latin typeface="Garamond" charset="0"/>
                <a:ea typeface="Garamond" charset="0"/>
                <a:cs typeface="Garamond" charset="0"/>
              </a:rPr>
              <a:t>EL Dashboard 2.28.17</a:t>
            </a:r>
            <a:endParaRPr lang="en-US" b="1" dirty="0">
              <a:latin typeface="Garamond" charset="0"/>
              <a:ea typeface="Garamond" charset="0"/>
              <a:cs typeface="Garamond" charset="0"/>
            </a:endParaRPr>
          </a:p>
        </p:txBody>
      </p:sp>
      <p:sp>
        <p:nvSpPr>
          <p:cNvPr id="23" name="Left Arrow 22"/>
          <p:cNvSpPr/>
          <p:nvPr/>
        </p:nvSpPr>
        <p:spPr>
          <a:xfrm>
            <a:off x="2064420" y="2182462"/>
            <a:ext cx="3070992" cy="1517475"/>
          </a:xfrm>
          <a:prstGeom prst="leftArrow">
            <a:avLst/>
          </a:prstGeom>
          <a:gradFill flip="none" rotWithShape="1">
            <a:gsLst>
              <a:gs pos="0">
                <a:schemeClr val="accent1">
                  <a:tint val="100000"/>
                  <a:shade val="100000"/>
                  <a:satMod val="130000"/>
                  <a:alpha val="50000"/>
                </a:schemeClr>
              </a:gs>
              <a:gs pos="100000">
                <a:schemeClr val="accent1">
                  <a:tint val="50000"/>
                  <a:shade val="100000"/>
                  <a:satMod val="350000"/>
                  <a:alpha val="35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solidFill>
                  <a:schemeClr val="tx1"/>
                </a:solidFill>
              </a:rPr>
              <a:t>Hold SSPT meeting. Discuss grades and support with teachers. </a:t>
            </a:r>
          </a:p>
        </p:txBody>
      </p:sp>
      <p:sp>
        <p:nvSpPr>
          <p:cNvPr id="7" name="Rectangle 6"/>
          <p:cNvSpPr/>
          <p:nvPr/>
        </p:nvSpPr>
        <p:spPr>
          <a:xfrm>
            <a:off x="5303758" y="2178780"/>
            <a:ext cx="3540396" cy="347669"/>
          </a:xfrm>
          <a:prstGeom prst="rect">
            <a:avLst/>
          </a:prstGeom>
          <a:noFill/>
          <a:ln w="50800"/>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905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691" y="469257"/>
            <a:ext cx="7975414" cy="729887"/>
          </a:xfrm>
        </p:spPr>
        <p:txBody>
          <a:bodyPr/>
          <a:lstStyle/>
          <a:p>
            <a:r>
              <a:rPr lang="en-US" sz="2800" b="1" dirty="0" smtClean="0">
                <a:latin typeface="Garamond" charset="0"/>
                <a:ea typeface="Garamond" charset="0"/>
                <a:cs typeface="Garamond" charset="0"/>
              </a:rPr>
              <a:t>EL Profiles: Targeted Instruction and Support</a:t>
            </a:r>
            <a:endParaRPr lang="en-US" sz="2800" b="1" dirty="0">
              <a:latin typeface="Garamond" charset="0"/>
              <a:ea typeface="Garamond" charset="0"/>
              <a:cs typeface="Garamond"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85" y="1397517"/>
            <a:ext cx="8756285" cy="5161966"/>
          </a:xfrm>
          <a:prstGeom prst="rect">
            <a:avLst/>
          </a:prstGeom>
        </p:spPr>
      </p:pic>
      <p:pic>
        <p:nvPicPr>
          <p:cNvPr id="20" name="Picture 8" descr="picture 2017-01-20 at 9.52.50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3508" y="1414131"/>
            <a:ext cx="4070492" cy="329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6945754" y="6413132"/>
            <a:ext cx="1975221" cy="307777"/>
          </a:xfrm>
          <a:prstGeom prst="rect">
            <a:avLst/>
          </a:prstGeom>
          <a:noFill/>
        </p:spPr>
        <p:txBody>
          <a:bodyPr wrap="none" rtlCol="0">
            <a:spAutoFit/>
          </a:bodyPr>
          <a:lstStyle/>
          <a:p>
            <a:r>
              <a:rPr lang="en-US" smtClean="0"/>
              <a:t>EL Dashboard 2.28.17</a:t>
            </a:r>
            <a:endParaRPr lang="en-US"/>
          </a:p>
        </p:txBody>
      </p:sp>
      <p:sp>
        <p:nvSpPr>
          <p:cNvPr id="3" name="Rectangle 2"/>
          <p:cNvSpPr/>
          <p:nvPr/>
        </p:nvSpPr>
        <p:spPr>
          <a:xfrm>
            <a:off x="5276148" y="2592953"/>
            <a:ext cx="3540396" cy="1954306"/>
          </a:xfrm>
          <a:prstGeom prst="rect">
            <a:avLst/>
          </a:prstGeom>
          <a:noFill/>
          <a:ln w="50800"/>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flipH="1">
            <a:off x="2705754" y="2718098"/>
            <a:ext cx="2501368" cy="1106092"/>
          </a:xfrm>
          <a:prstGeom prst="leftArrow">
            <a:avLst/>
          </a:prstGeom>
          <a:gradFill flip="none" rotWithShape="1">
            <a:gsLst>
              <a:gs pos="0">
                <a:schemeClr val="accent1">
                  <a:tint val="100000"/>
                  <a:shade val="100000"/>
                  <a:satMod val="130000"/>
                </a:schemeClr>
              </a:gs>
              <a:gs pos="100000">
                <a:schemeClr val="accent1">
                  <a:tint val="50000"/>
                  <a:shade val="100000"/>
                  <a:satMod val="350000"/>
                  <a:alpha val="35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b="1" dirty="0" smtClean="0">
                <a:solidFill>
                  <a:schemeClr val="tx1"/>
                </a:solidFill>
              </a:rPr>
              <a:t>Monitor and Intervene</a:t>
            </a:r>
            <a:endParaRPr lang="en-US" sz="1800" b="1" dirty="0">
              <a:solidFill>
                <a:schemeClr val="tx1"/>
              </a:solidFill>
            </a:endParaRPr>
          </a:p>
        </p:txBody>
      </p:sp>
    </p:spTree>
    <p:extLst>
      <p:ext uri="{BB962C8B-B14F-4D97-AF65-F5344CB8AC3E}">
        <p14:creationId xmlns:p14="http://schemas.microsoft.com/office/powerpoint/2010/main" val="11447217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theme/theme1.xml><?xml version="1.0" encoding="utf-8"?>
<a:theme xmlns:a="http://schemas.openxmlformats.org/drawingml/2006/main" name="MMED PP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_Plaza">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7921</TotalTime>
  <Words>3326</Words>
  <Application>Microsoft Macintosh PowerPoint</Application>
  <PresentationFormat>On-screen Show (4:3)</PresentationFormat>
  <Paragraphs>425</Paragraphs>
  <Slides>33</Slides>
  <Notes>33</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MMED PP Theme</vt:lpstr>
      <vt:lpstr>13_Plaza</vt:lpstr>
      <vt:lpstr> Monitoring of Key Practices  to Impact English Learner Reclassification</vt:lpstr>
      <vt:lpstr>Engaged Participant Outcomes</vt:lpstr>
      <vt:lpstr>System Support</vt:lpstr>
      <vt:lpstr>PowerPoint Presentation</vt:lpstr>
      <vt:lpstr>Next Opportunity to Reclassify</vt:lpstr>
      <vt:lpstr>LAUSD-CELDT Criteria </vt:lpstr>
      <vt:lpstr>PowerPoint Presentation</vt:lpstr>
      <vt:lpstr>EL Profile B Student Actions</vt:lpstr>
      <vt:lpstr>EL Profiles: Targeted Instruction and Support</vt:lpstr>
      <vt:lpstr>Objective #1 Use of Reclassification Data</vt:lpstr>
      <vt:lpstr>Our Moral Imperative</vt:lpstr>
      <vt:lpstr>PowerPoint Presentation</vt:lpstr>
      <vt:lpstr>Start Smart 2.0 </vt:lpstr>
      <vt:lpstr>Give One, Get One</vt:lpstr>
      <vt:lpstr>Start Smart 2.0 Outline, Grade 3</vt:lpstr>
      <vt:lpstr>Start Smart 2.0 Outline, Grade 3</vt:lpstr>
      <vt:lpstr>Formative assessment</vt:lpstr>
      <vt:lpstr>PowerPoint Presentation</vt:lpstr>
      <vt:lpstr>Formative Assessment Overview</vt:lpstr>
      <vt:lpstr>Formative Assessment Quad Dig In</vt:lpstr>
      <vt:lpstr>Start Smart 2.0  Formative Assessment Opportunities</vt:lpstr>
      <vt:lpstr>System Support</vt:lpstr>
      <vt:lpstr>Highlights from Start Smart 2.0</vt:lpstr>
      <vt:lpstr>Conversation Pattern</vt:lpstr>
      <vt:lpstr>Highlights from Start Smart 2.0</vt:lpstr>
      <vt:lpstr>Craft an Oral Paragraph</vt:lpstr>
      <vt:lpstr>Highlights from Start Smart 2.0</vt:lpstr>
      <vt:lpstr>Write a Paragraph</vt:lpstr>
      <vt:lpstr>Highlights from Start Smart 2.0</vt:lpstr>
      <vt:lpstr>Multimedia Project</vt:lpstr>
      <vt:lpstr>Start Smart 2.0 Strategies </vt:lpstr>
      <vt:lpstr>System Support</vt:lpstr>
      <vt:lpstr>Engaged Participant Outcomes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Monitoring of Key Practices  to Impact English Learner Reclassification</dc:title>
  <cp:lastModifiedBy>Alana Monty Amaya Tessa</cp:lastModifiedBy>
  <cp:revision>114</cp:revision>
  <cp:lastPrinted>2017-03-01T20:41:17Z</cp:lastPrinted>
  <dcterms:modified xsi:type="dcterms:W3CDTF">2017-03-15T19:40:39Z</dcterms:modified>
</cp:coreProperties>
</file>